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80" r:id="rId3"/>
    <p:sldId id="283" r:id="rId4"/>
    <p:sldId id="325" r:id="rId5"/>
    <p:sldId id="299" r:id="rId6"/>
    <p:sldId id="302" r:id="rId7"/>
    <p:sldId id="303" r:id="rId8"/>
    <p:sldId id="304" r:id="rId9"/>
    <p:sldId id="306" r:id="rId10"/>
    <p:sldId id="307" r:id="rId11"/>
    <p:sldId id="308" r:id="rId12"/>
    <p:sldId id="309" r:id="rId13"/>
    <p:sldId id="310" r:id="rId14"/>
    <p:sldId id="311" r:id="rId15"/>
    <p:sldId id="312" r:id="rId16"/>
    <p:sldId id="313" r:id="rId17"/>
    <p:sldId id="314" r:id="rId18"/>
    <p:sldId id="315" r:id="rId19"/>
    <p:sldId id="316" r:id="rId20"/>
    <p:sldId id="317" r:id="rId21"/>
    <p:sldId id="318" r:id="rId22"/>
    <p:sldId id="320" r:id="rId23"/>
    <p:sldId id="321" r:id="rId24"/>
    <p:sldId id="322" r:id="rId25"/>
    <p:sldId id="324" r:id="rId26"/>
    <p:sldId id="323" r:id="rId27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92" d="100"/>
          <a:sy n="92" d="100"/>
        </p:scale>
        <p:origin x="-756" y="-90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20"/>
            <a:ext cx="7772400" cy="1102519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638029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043114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2"/>
            <a:ext cx="2057400" cy="3290888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2"/>
            <a:ext cx="6019800" cy="3290888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720948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3408786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958342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900114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6879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8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8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67077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522455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3338669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3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04789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3" y="1076327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93976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1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4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3774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ED66890-2ED3-4191-B9CB-A02CD26DC8D6}" type="datetimeFigureOut">
              <a:rPr lang="ru-RU" smtClean="0"/>
              <a:t>15.02.2018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4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4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FE31DC1-D572-4B3D-ABD5-FE9E643F4DFB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7967670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0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.png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7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9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0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22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23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4.pn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5.png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6.png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png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0.png"/><Relationship Id="rId5" Type="http://schemas.openxmlformats.org/officeDocument/2006/relationships/image" Target="../media/image9.png"/><Relationship Id="rId4" Type="http://schemas.openxmlformats.org/officeDocument/2006/relationships/image" Target="../media/image8.pn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7992" y="1746142"/>
            <a:ext cx="7772400" cy="1102519"/>
          </a:xfrm>
        </p:spPr>
        <p:txBody>
          <a:bodyPr/>
          <a:lstStyle/>
          <a:p>
            <a:r>
              <a:rPr lang="en-US" dirty="0" smtClean="0"/>
              <a:t>IO Framework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5942384" y="2034174"/>
            <a:ext cx="896144" cy="648072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v</a:t>
            </a:r>
            <a:r>
              <a:rPr lang="en-US" dirty="0" smtClean="0"/>
              <a:t>er. 5.x</a:t>
            </a:r>
            <a:endParaRPr lang="ru-RU" dirty="0"/>
          </a:p>
        </p:txBody>
      </p:sp>
      <p:pic>
        <p:nvPicPr>
          <p:cNvPr id="1026" name="Picture 2" descr="D:\Файлы\ICONS\bmc_logo2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87824" y="664010"/>
            <a:ext cx="1390278" cy="96400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Box 4"/>
          <p:cNvSpPr txBox="1"/>
          <p:nvPr/>
        </p:nvSpPr>
        <p:spPr>
          <a:xfrm>
            <a:off x="647564" y="3413487"/>
            <a:ext cx="7848872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500" b="1" dirty="0" smtClean="0"/>
              <a:t>УРОК № </a:t>
            </a:r>
            <a:r>
              <a:rPr lang="ru-RU" sz="2500" b="1" u="sng" dirty="0" smtClean="0"/>
              <a:t>4</a:t>
            </a:r>
            <a:r>
              <a:rPr lang="ru-RU" sz="2500" dirty="0" smtClean="0"/>
              <a:t> </a:t>
            </a:r>
            <a:r>
              <a:rPr lang="ru-RU" dirty="0" smtClean="0"/>
              <a:t>из 1</a:t>
            </a:r>
            <a:r>
              <a:rPr lang="en-US" smtClean="0"/>
              <a:t>4</a:t>
            </a:r>
            <a:r>
              <a:rPr lang="ru-RU" sz="2500" smtClean="0"/>
              <a:t>:</a:t>
            </a:r>
            <a:endParaRPr lang="ru-RU" sz="2500" dirty="0" smtClean="0"/>
          </a:p>
          <a:p>
            <a:pPr algn="ctr"/>
            <a:r>
              <a:rPr lang="en-US" sz="2500" dirty="0" smtClean="0"/>
              <a:t>Controller </a:t>
            </a:r>
            <a:r>
              <a:rPr lang="ru-RU" sz="2500" dirty="0" smtClean="0"/>
              <a:t>и работа с ними</a:t>
            </a:r>
          </a:p>
          <a:p>
            <a:pPr algn="ctr"/>
            <a:r>
              <a:rPr lang="ru-RU" dirty="0" smtClean="0"/>
              <a:t>(закрепление)</a:t>
            </a:r>
          </a:p>
        </p:txBody>
      </p:sp>
      <p:cxnSp>
        <p:nvCxnSpPr>
          <p:cNvPr id="9" name="Прямая соединительная линия 8"/>
          <p:cNvCxnSpPr/>
          <p:nvPr/>
        </p:nvCxnSpPr>
        <p:spPr>
          <a:xfrm>
            <a:off x="1331640" y="3147814"/>
            <a:ext cx="6480720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8" name="Picture 2" descr="D:\Файлы\ICONS\bmc-io-framework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21423" y="627534"/>
            <a:ext cx="874713" cy="1066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03883478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Обработчик </a:t>
            </a:r>
            <a:r>
              <a:rPr lang="en-US" dirty="0" smtClean="0"/>
              <a:t>URL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1102140" y="3221563"/>
            <a:ext cx="7077579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actionHello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(…){…}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mainController.php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(…){…}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helloController.php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dirty="0">
                <a:latin typeface="Courier New" pitchFamily="49" charset="0"/>
                <a:cs typeface="Courier New" pitchFamily="49" charset="0"/>
              </a:rPr>
              <a:t>у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словие в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(…){…} in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mainController.php</a:t>
            </a:r>
            <a:endParaRPr lang="en-US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7" name="Picture 3" descr="C:\Users\Администратор\Desktop\Без имени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5460" y="1982124"/>
            <a:ext cx="7148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Правая фигурная скобка 4"/>
          <p:cNvSpPr/>
          <p:nvPr/>
        </p:nvSpPr>
        <p:spPr>
          <a:xfrm rot="5400000">
            <a:off x="4247964" y="2532292"/>
            <a:ext cx="504056" cy="576064"/>
          </a:xfrm>
          <a:prstGeom prst="rightBrace">
            <a:avLst>
              <a:gd name="adj1" fmla="val 10553"/>
              <a:gd name="adj2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50437" y="2424280"/>
            <a:ext cx="2332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http://site.kz/hello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71436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1470"/>
            <a:ext cx="8229600" cy="857250"/>
          </a:xfrm>
        </p:spPr>
        <p:txBody>
          <a:bodyPr/>
          <a:lstStyle/>
          <a:p>
            <a:r>
              <a:rPr lang="en-US" dirty="0" smtClean="0"/>
              <a:t>Controller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843558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>
                <a:latin typeface="Courier New" pitchFamily="49" charset="0"/>
                <a:cs typeface="Courier New" pitchFamily="49" charset="0"/>
              </a:rPr>
              <a:t>Пример условия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 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в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(){…}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 в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mainController.php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4247964" y="2532292"/>
            <a:ext cx="504056" cy="576064"/>
          </a:xfrm>
          <a:prstGeom prst="rightBrace">
            <a:avLst>
              <a:gd name="adj1" fmla="val 10553"/>
              <a:gd name="adj2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TextBox 6"/>
          <p:cNvSpPr txBox="1"/>
          <p:nvPr/>
        </p:nvSpPr>
        <p:spPr>
          <a:xfrm>
            <a:off x="2550437" y="2424280"/>
            <a:ext cx="233269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http://site.kz/hello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8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30884" y="1411694"/>
            <a:ext cx="5138216" cy="375697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581188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>
                <a:cs typeface="Courier New" pitchFamily="49" charset="0"/>
              </a:rPr>
              <a:t>Функция</a:t>
            </a:r>
            <a:r>
              <a:rPr lang="en-US" dirty="0" smtClean="0">
                <a:cs typeface="Courier New" pitchFamily="49" charset="0"/>
              </a:rPr>
              <a:t> v_dump()</a:t>
            </a:r>
            <a:endParaRPr lang="ru-RU" dirty="0">
              <a:cs typeface="Courier New" pitchFamily="49" charset="0"/>
            </a:endParaRPr>
          </a:p>
        </p:txBody>
      </p:sp>
      <p:pic>
        <p:nvPicPr>
          <p:cNvPr id="3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83901"/>
            <a:ext cx="3553980" cy="265658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42" y="1764402"/>
            <a:ext cx="3874368" cy="28955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10650" y="2556489"/>
            <a:ext cx="2497654" cy="20276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9" name="Прямая со стрелкой 8"/>
          <p:cNvCxnSpPr>
            <a:stCxn id="3" idx="3"/>
            <a:endCxn id="1029" idx="1"/>
          </p:cNvCxnSpPr>
          <p:nvPr/>
        </p:nvCxnSpPr>
        <p:spPr>
          <a:xfrm>
            <a:off x="4021524" y="3212192"/>
            <a:ext cx="71711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TextBox 17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v_dump($var)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8874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en-US" dirty="0" smtClean="0">
                <a:cs typeface="Courier New" pitchFamily="49" charset="0"/>
              </a:rPr>
              <a:t>n_dump()</a:t>
            </a:r>
            <a:endParaRPr lang="ru-RU" dirty="0">
              <a:cs typeface="Courier New" pitchFamily="49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42" y="1764402"/>
            <a:ext cx="3874368" cy="28955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 стрелкой 8"/>
          <p:cNvCxnSpPr>
            <a:stCxn id="2050" idx="3"/>
            <a:endCxn id="1029" idx="1"/>
          </p:cNvCxnSpPr>
          <p:nvPr/>
        </p:nvCxnSpPr>
        <p:spPr>
          <a:xfrm>
            <a:off x="4074740" y="3212192"/>
            <a:ext cx="66390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571" y="1873681"/>
            <a:ext cx="3628169" cy="267702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42" y="2484481"/>
            <a:ext cx="3874368" cy="210188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5871739" y="2157555"/>
            <a:ext cx="1250342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solidFill>
                  <a:schemeClr val="bg1">
                    <a:lumMod val="65000"/>
                  </a:schemeClr>
                </a:solidFill>
              </a:rPr>
              <a:t>view-source://</a:t>
            </a:r>
            <a:endParaRPr lang="ru-RU" sz="1400" dirty="0">
              <a:solidFill>
                <a:schemeClr val="bg1">
                  <a:lumMod val="65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itchFamily="49" charset="0"/>
                <a:cs typeface="Courier New" pitchFamily="49" charset="0"/>
              </a:rPr>
              <a:t>n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_dump($var)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03087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en-US" dirty="0" smtClean="0">
                <a:cs typeface="Courier New" pitchFamily="49" charset="0"/>
              </a:rPr>
              <a:t>v2_dump()</a:t>
            </a:r>
            <a:endParaRPr lang="ru-RU" dirty="0">
              <a:cs typeface="Courier New" pitchFamily="49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38642" y="1764402"/>
            <a:ext cx="3874368" cy="28955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 стрелкой 8"/>
          <p:cNvCxnSpPr>
            <a:stCxn id="3078" idx="3"/>
            <a:endCxn id="1029" idx="1"/>
          </p:cNvCxnSpPr>
          <p:nvPr/>
        </p:nvCxnSpPr>
        <p:spPr>
          <a:xfrm>
            <a:off x="4074740" y="3212192"/>
            <a:ext cx="66390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3077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861273" y="2628498"/>
            <a:ext cx="2850728" cy="12241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8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0784" y="1844040"/>
            <a:ext cx="3643956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6" name="TextBox 15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v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2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_dump($obj)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67840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en-US" dirty="0" smtClean="0">
                <a:cs typeface="Courier New" pitchFamily="49" charset="0"/>
              </a:rPr>
              <a:t>xarr()</a:t>
            </a:r>
            <a:endParaRPr lang="ru-RU" dirty="0">
              <a:cs typeface="Courier New" pitchFamily="49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27534" y="1764402"/>
            <a:ext cx="3248922" cy="28955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 стрелкой 8"/>
          <p:cNvCxnSpPr>
            <a:stCxn id="4099" idx="3"/>
            <a:endCxn id="1029" idx="1"/>
          </p:cNvCxnSpPr>
          <p:nvPr/>
        </p:nvCxnSpPr>
        <p:spPr>
          <a:xfrm>
            <a:off x="5001072" y="3212192"/>
            <a:ext cx="426462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71550" y="2611100"/>
            <a:ext cx="2664296" cy="184585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972" y="1796142"/>
            <a:ext cx="4610100" cy="28321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" name="TextBox 12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itchFamily="49" charset="0"/>
                <a:cs typeface="Courier New" pitchFamily="49" charset="0"/>
              </a:rPr>
              <a:t>xarr($arr, $key[, $def=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354904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en-US" dirty="0" smtClean="0">
                <a:cs typeface="Courier New" pitchFamily="49" charset="0"/>
              </a:rPr>
              <a:t>xarrj()</a:t>
            </a:r>
            <a:endParaRPr lang="ru-RU" dirty="0">
              <a:cs typeface="Courier New" pitchFamily="49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624228" y="2290085"/>
            <a:ext cx="2160240" cy="172894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 стрелкой 8"/>
          <p:cNvCxnSpPr>
            <a:stCxn id="6146" idx="3"/>
            <a:endCxn id="1029" idx="1"/>
          </p:cNvCxnSpPr>
          <p:nvPr/>
        </p:nvCxnSpPr>
        <p:spPr>
          <a:xfrm>
            <a:off x="6185239" y="3154560"/>
            <a:ext cx="438989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Box 12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xarrj($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arr, $key[, $def=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])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2478" y="2006114"/>
            <a:ext cx="5782761" cy="2296891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14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2881114"/>
            <a:ext cx="1800201" cy="37063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371770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en-US" dirty="0" smtClean="0">
                <a:cs typeface="Courier New" pitchFamily="49" charset="0"/>
              </a:rPr>
              <a:t>xadd()</a:t>
            </a:r>
            <a:endParaRPr lang="ru-RU" dirty="0">
              <a:cs typeface="Courier New" pitchFamily="49" charset="0"/>
            </a:endParaRPr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764402"/>
            <a:ext cx="3528392" cy="289558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9" name="Прямая со стрелкой 8"/>
          <p:cNvCxnSpPr>
            <a:stCxn id="5122" idx="3"/>
            <a:endCxn id="1029" idx="1"/>
          </p:cNvCxnSpPr>
          <p:nvPr/>
        </p:nvCxnSpPr>
        <p:spPr>
          <a:xfrm>
            <a:off x="4639066" y="3212192"/>
            <a:ext cx="508998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" name="TextBox 6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xadd($arr, $key, $val)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1844040"/>
            <a:ext cx="4171522" cy="2736304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123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220072" y="2571750"/>
            <a:ext cx="3281920" cy="17206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6812256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>
                <a:cs typeface="Courier New" pitchFamily="49" charset="0"/>
              </a:rPr>
              <a:t>Функци</a:t>
            </a:r>
            <a:r>
              <a:rPr lang="ru-RU" dirty="0">
                <a:cs typeface="Courier New" pitchFamily="49" charset="0"/>
              </a:rPr>
              <a:t>и</a:t>
            </a:r>
            <a:r>
              <a:rPr lang="ru-RU" dirty="0" smtClean="0">
                <a:cs typeface="Courier New" pitchFamily="49" charset="0"/>
              </a:rPr>
              <a:t> </a:t>
            </a:r>
            <a:r>
              <a:rPr lang="en-US" dirty="0" smtClean="0">
                <a:cs typeface="Courier New" pitchFamily="49" charset="0"/>
              </a:rPr>
              <a:t>xget()</a:t>
            </a:r>
            <a:r>
              <a:rPr lang="ru-RU" dirty="0" smtClean="0">
                <a:cs typeface="Courier New" pitchFamily="49" charset="0"/>
              </a:rPr>
              <a:t> и</a:t>
            </a:r>
            <a:r>
              <a:rPr lang="en-US" dirty="0" smtClean="0">
                <a:cs typeface="Courier New" pitchFamily="49" charset="0"/>
              </a:rPr>
              <a:t> xpost()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467544" y="987574"/>
            <a:ext cx="820891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>
                <a:latin typeface="Courier New" pitchFamily="49" charset="0"/>
                <a:cs typeface="Courier New" pitchFamily="49" charset="0"/>
              </a:rPr>
              <a:t>xget($key[, $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def</a:t>
            </a:r>
            <a:r>
              <a:rPr lang="ru-RU" dirty="0" smtClean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 smtClean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</a:t>
            </a:r>
          </a:p>
          <a:p>
            <a:pPr algn="ctr"/>
            <a:r>
              <a:rPr lang="en-US" dirty="0" smtClean="0">
                <a:latin typeface="Courier New" pitchFamily="49" charset="0"/>
                <a:cs typeface="Courier New" pitchFamily="49" charset="0"/>
              </a:rPr>
              <a:t>xpost($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key[, $def</a:t>
            </a:r>
            <a:r>
              <a:rPr lang="ru-RU" dirty="0">
                <a:latin typeface="Courier New" pitchFamily="49" charset="0"/>
                <a:cs typeface="Courier New" pitchFamily="49" charset="0"/>
              </a:rPr>
              <a:t>=</a:t>
            </a:r>
            <a:r>
              <a:rPr lang="en-US" dirty="0">
                <a:solidFill>
                  <a:schemeClr val="bg1">
                    <a:lumMod val="65000"/>
                  </a:schemeClr>
                </a:solidFill>
                <a:latin typeface="Courier New" pitchFamily="49" charset="0"/>
                <a:cs typeface="Courier New" pitchFamily="49" charset="0"/>
              </a:rPr>
              <a:t>null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])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344" y="3063850"/>
            <a:ext cx="8209112" cy="166814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" name="Picture 3" descr="C:\Users\Администратор\Desktop\Без имени-3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44" y="1877566"/>
            <a:ext cx="7148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Box 10"/>
          <p:cNvSpPr txBox="1"/>
          <p:nvPr/>
        </p:nvSpPr>
        <p:spPr>
          <a:xfrm>
            <a:off x="2550437" y="2319722"/>
            <a:ext cx="351410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http://site.kz/page?hello=world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5974390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a-DK" dirty="0" smtClean="0">
                <a:latin typeface="Courier New" pitchFamily="49" charset="0"/>
                <a:cs typeface="Courier New" pitchFamily="49" charset="0"/>
              </a:rPr>
              <a:t>parseUrl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($end, 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$any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variable</a:t>
            </a:r>
            <a:r>
              <a:rPr lang="da-DK" dirty="0" smtClean="0">
                <a:latin typeface="Courier New" pitchFamily="49" charset="0"/>
                <a:cs typeface="Courier New" pitchFamily="49" charset="0"/>
              </a:rPr>
              <a:t>, </a:t>
            </a:r>
            <a:r>
              <a:rPr lang="da-DK" dirty="0">
                <a:latin typeface="Courier New" pitchFamily="49" charset="0"/>
                <a:cs typeface="Courier New" pitchFamily="49" charset="0"/>
              </a:rPr>
              <a:t>$end);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Функция </a:t>
            </a:r>
            <a:r>
              <a:rPr lang="da-DK" dirty="0" smtClean="0">
                <a:cs typeface="Courier New" pitchFamily="49" charset="0"/>
              </a:rPr>
              <a:t>parseUrl()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763688" y="293179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6084168" y="1459983"/>
            <a:ext cx="2282893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 smtClean="0">
                <a:solidFill>
                  <a:srgbClr val="C00000"/>
                </a:solidFill>
              </a:rPr>
              <a:t>Используется только в </a:t>
            </a:r>
            <a:r>
              <a:rPr lang="en-US" b="1" dirty="0" smtClean="0">
                <a:solidFill>
                  <a:srgbClr val="C00000"/>
                </a:solidFill>
              </a:rPr>
              <a:t>Controller!!!</a:t>
            </a:r>
            <a:endParaRPr lang="ru-RU" b="1" dirty="0">
              <a:solidFill>
                <a:srgbClr val="C00000"/>
              </a:solidFill>
            </a:endParaRPr>
          </a:p>
        </p:txBody>
      </p:sp>
      <p:pic>
        <p:nvPicPr>
          <p:cNvPr id="717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1520" y="1440484"/>
            <a:ext cx="4698582" cy="343552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Выноска 1 2"/>
          <p:cNvSpPr/>
          <p:nvPr/>
        </p:nvSpPr>
        <p:spPr>
          <a:xfrm>
            <a:off x="5914281" y="2797066"/>
            <a:ext cx="2796843" cy="504056"/>
          </a:xfrm>
          <a:prstGeom prst="borderCallout1">
            <a:avLst>
              <a:gd name="adj1" fmla="val 35242"/>
              <a:gd name="adj2" fmla="val -160"/>
              <a:gd name="adj3" fmla="val 50655"/>
              <a:gd name="adj4" fmla="val -64339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http://site.kz/hello</a:t>
            </a:r>
            <a:endParaRPr lang="ru-RU" sz="2200" dirty="0"/>
          </a:p>
        </p:txBody>
      </p:sp>
      <p:sp>
        <p:nvSpPr>
          <p:cNvPr id="16" name="Выноска 1 15"/>
          <p:cNvSpPr/>
          <p:nvPr/>
        </p:nvSpPr>
        <p:spPr>
          <a:xfrm>
            <a:off x="5912824" y="4083918"/>
            <a:ext cx="2796843" cy="504056"/>
          </a:xfrm>
          <a:prstGeom prst="borderCallout1">
            <a:avLst>
              <a:gd name="adj1" fmla="val 35242"/>
              <a:gd name="adj2" fmla="val -160"/>
              <a:gd name="adj3" fmla="val 9427"/>
              <a:gd name="adj4" fmla="val -61367"/>
            </a:avLst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200" dirty="0" smtClean="0"/>
              <a:t>http://site.kz</a:t>
            </a:r>
          </a:p>
        </p:txBody>
      </p:sp>
      <p:sp>
        <p:nvSpPr>
          <p:cNvPr id="17" name="Кольцо 16"/>
          <p:cNvSpPr/>
          <p:nvPr/>
        </p:nvSpPr>
        <p:spPr>
          <a:xfrm>
            <a:off x="3851920" y="2931790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8" name="Кольцо 17"/>
          <p:cNvSpPr/>
          <p:nvPr/>
        </p:nvSpPr>
        <p:spPr>
          <a:xfrm>
            <a:off x="3933947" y="3964225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61870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Список уроков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251521" y="1190955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Введение в сервисы платформы и </a:t>
            </a:r>
            <a:r>
              <a:rPr lang="ru-RU" sz="2000" dirty="0" err="1" smtClean="0"/>
              <a:t>фреймворк</a:t>
            </a:r>
            <a:endParaRPr lang="ru-RU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Система </a:t>
            </a:r>
            <a:r>
              <a:rPr lang="ru-RU" sz="2000" smtClean="0"/>
              <a:t>управления версиями </a:t>
            </a:r>
            <a:r>
              <a:rPr lang="en-US" sz="2000" smtClean="0"/>
              <a:t>Mercurial </a:t>
            </a:r>
            <a:r>
              <a:rPr lang="en-US" sz="2000" dirty="0" smtClean="0"/>
              <a:t>(</a:t>
            </a:r>
            <a:r>
              <a:rPr lang="ru-RU" sz="2000" dirty="0" smtClean="0"/>
              <a:t>аналог </a:t>
            </a:r>
            <a:r>
              <a:rPr lang="en-US" sz="2000" dirty="0" err="1" smtClean="0"/>
              <a:t>git</a:t>
            </a:r>
            <a:r>
              <a:rPr lang="en-US" sz="2000" dirty="0" smtClean="0"/>
              <a:t>, </a:t>
            </a:r>
            <a:r>
              <a:rPr lang="en-US" sz="2000" dirty="0" err="1" smtClean="0"/>
              <a:t>svn</a:t>
            </a:r>
            <a:r>
              <a:rPr lang="en-US" sz="2000" dirty="0" smtClean="0"/>
              <a:t>(subversion) </a:t>
            </a:r>
            <a:r>
              <a:rPr lang="ru-RU" sz="2000" dirty="0" smtClean="0"/>
              <a:t>и др.)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Controller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b="1" dirty="0" smtClean="0"/>
              <a:t>Controller </a:t>
            </a:r>
            <a:r>
              <a:rPr lang="ru-RU" sz="2000" b="1" dirty="0" smtClean="0"/>
              <a:t>и работа с ними (закрепление)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Class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Model </a:t>
            </a:r>
            <a:r>
              <a:rPr lang="ru-RU" sz="2000" dirty="0" smtClean="0"/>
              <a:t>и работа с ними</a:t>
            </a:r>
          </a:p>
          <a:p>
            <a:pPr marL="457200" indent="-457200">
              <a:buFont typeface="+mj-lt"/>
              <a:buAutoNum type="arabicPeriod"/>
            </a:pPr>
            <a:r>
              <a:rPr lang="en-US" sz="2000" dirty="0" smtClean="0"/>
              <a:t>View </a:t>
            </a:r>
            <a:r>
              <a:rPr lang="ru-RU" sz="2000" dirty="0" smtClean="0"/>
              <a:t>и работа с ними, взаимодействие </a:t>
            </a:r>
            <a:r>
              <a:rPr lang="en-US" sz="2000" dirty="0" smtClean="0"/>
              <a:t>View </a:t>
            </a:r>
            <a:r>
              <a:rPr lang="ru-RU" sz="2000" dirty="0" smtClean="0"/>
              <a:t>с </a:t>
            </a:r>
            <a:r>
              <a:rPr lang="en-US" sz="2000" dirty="0" smtClean="0"/>
              <a:t>Model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4644008" y="1203598"/>
            <a:ext cx="4248471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 startAt="8"/>
            </a:pPr>
            <a:r>
              <a:rPr lang="ru-RU" sz="2000" dirty="0" err="1" smtClean="0"/>
              <a:t>Шаблонизатор</a:t>
            </a:r>
            <a:r>
              <a:rPr lang="ru-RU" sz="2000" dirty="0" smtClean="0"/>
              <a:t> </a:t>
            </a:r>
            <a:r>
              <a:rPr lang="en-US" sz="2000" dirty="0" smtClean="0"/>
              <a:t>Twig </a:t>
            </a:r>
            <a:r>
              <a:rPr lang="ru-RU" sz="2000" dirty="0" smtClean="0"/>
              <a:t>и работа с ним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Обращение к </a:t>
            </a:r>
            <a:r>
              <a:rPr lang="en-US" sz="2000" dirty="0" smtClean="0"/>
              <a:t>Model </a:t>
            </a:r>
            <a:r>
              <a:rPr lang="ru-RU" sz="2000" dirty="0" smtClean="0"/>
              <a:t>через </a:t>
            </a:r>
            <a:r>
              <a:rPr lang="en-US" sz="2000" dirty="0" smtClean="0"/>
              <a:t>JavaScript</a:t>
            </a:r>
            <a:r>
              <a:rPr lang="ru-RU" sz="2000" dirty="0" smtClean="0"/>
              <a:t>, работа с </a:t>
            </a:r>
            <a:r>
              <a:rPr lang="en-US" sz="2000" dirty="0" err="1" smtClean="0"/>
              <a:t>Yepnope</a:t>
            </a:r>
            <a:endParaRPr lang="en-US" sz="2000" dirty="0" smtClean="0"/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Работа с </a:t>
            </a:r>
            <a:r>
              <a:rPr lang="en-US" sz="2000" dirty="0" smtClean="0"/>
              <a:t>Bin </a:t>
            </a:r>
            <a:r>
              <a:rPr lang="ru-RU" sz="2000" dirty="0" smtClean="0"/>
              <a:t>и </a:t>
            </a:r>
            <a:r>
              <a:rPr lang="en-US" sz="2000" dirty="0" err="1" smtClean="0"/>
              <a:t>Cron</a:t>
            </a:r>
            <a:r>
              <a:rPr lang="en-US" sz="2000" dirty="0" smtClean="0"/>
              <a:t> </a:t>
            </a:r>
            <a:r>
              <a:rPr lang="ru-RU" sz="2000" dirty="0" smtClean="0"/>
              <a:t>файлами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Методы «общения» проектов между собой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Проект «с нуля». С чего начать?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Верстка и интеграция шаблонов сайтов с сервисом </a:t>
            </a:r>
            <a:r>
              <a:rPr lang="en-US" sz="2000" dirty="0" smtClean="0"/>
              <a:t>CMS</a:t>
            </a:r>
          </a:p>
          <a:p>
            <a:pPr marL="457200" indent="-457200">
              <a:buFont typeface="+mj-lt"/>
              <a:buAutoNum type="arabicPeriod" startAt="8"/>
            </a:pPr>
            <a:r>
              <a:rPr lang="ru-RU" sz="2000" dirty="0" smtClean="0"/>
              <a:t>Повтор предыдущих уроков и Экзамен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19185635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cs typeface="Courier New" pitchFamily="49" charset="0"/>
              </a:rPr>
              <a:t>Глобальная переменная </a:t>
            </a:r>
            <a:r>
              <a:rPr lang="en-US" dirty="0" smtClean="0">
                <a:cs typeface="Courier New" pitchFamily="49" charset="0"/>
              </a:rPr>
              <a:t>$ioProjects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Список всех ссылок на проекты платформы</a:t>
            </a:r>
            <a:endParaRPr lang="ru-RU" dirty="0"/>
          </a:p>
        </p:txBody>
      </p:sp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44090" y="2223582"/>
            <a:ext cx="4615941" cy="1761195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76056" y="1764402"/>
            <a:ext cx="3904168" cy="26795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195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3800" y="2542325"/>
            <a:ext cx="3708400" cy="176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cxnSp>
        <p:nvCxnSpPr>
          <p:cNvPr id="12" name="Прямая со стрелкой 11"/>
          <p:cNvCxnSpPr>
            <a:stCxn id="8194" idx="3"/>
            <a:endCxn id="9" idx="1"/>
          </p:cNvCxnSpPr>
          <p:nvPr/>
        </p:nvCxnSpPr>
        <p:spPr>
          <a:xfrm>
            <a:off x="4860031" y="3104180"/>
            <a:ext cx="216025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155779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>
                <a:cs typeface="Courier New" pitchFamily="49" charset="0"/>
              </a:rPr>
              <a:t>Глобальная переменная </a:t>
            </a:r>
            <a:r>
              <a:rPr lang="en-US" dirty="0" smtClean="0">
                <a:cs typeface="Courier New" pitchFamily="49" charset="0"/>
              </a:rPr>
              <a:t>$ioSession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Данные сессии пользователя, данные пользователя и др.</a:t>
            </a:r>
            <a:endParaRPr lang="ru-RU" dirty="0"/>
          </a:p>
        </p:txBody>
      </p:sp>
      <p:sp>
        <p:nvSpPr>
          <p:cNvPr id="3" name="TextBox 2"/>
          <p:cNvSpPr txBox="1"/>
          <p:nvPr/>
        </p:nvSpPr>
        <p:spPr>
          <a:xfrm>
            <a:off x="2627784" y="1356906"/>
            <a:ext cx="3650358" cy="369331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300" dirty="0"/>
              <a:t>array(</a:t>
            </a:r>
          </a:p>
          <a:p>
            <a:r>
              <a:rPr lang="en-US" sz="1300" dirty="0" smtClean="0"/>
              <a:t>	'session</a:t>
            </a:r>
            <a:r>
              <a:rPr lang="en-US" sz="1300" dirty="0"/>
              <a:t>' =&gt; ...,</a:t>
            </a:r>
          </a:p>
          <a:p>
            <a:r>
              <a:rPr lang="en-US" sz="1300" dirty="0" smtClean="0"/>
              <a:t>	'</a:t>
            </a:r>
            <a:r>
              <a:rPr lang="en-US" sz="1300" dirty="0" err="1" smtClean="0"/>
              <a:t>uqsession</a:t>
            </a:r>
            <a:r>
              <a:rPr lang="en-US" sz="1300" dirty="0"/>
              <a:t>' =&gt; ...,</a:t>
            </a:r>
          </a:p>
          <a:p>
            <a:r>
              <a:rPr lang="en-US" sz="1300" dirty="0" smtClean="0"/>
              <a:t>	'user</a:t>
            </a:r>
            <a:r>
              <a:rPr lang="en-US" sz="1300" dirty="0"/>
              <a:t>' =&gt; array(</a:t>
            </a:r>
          </a:p>
          <a:p>
            <a:r>
              <a:rPr lang="en-US" sz="1300" dirty="0" smtClean="0"/>
              <a:t>		'id</a:t>
            </a:r>
            <a:r>
              <a:rPr lang="en-US" sz="1300" dirty="0"/>
              <a:t>' =&gt; ...,</a:t>
            </a:r>
          </a:p>
          <a:p>
            <a:r>
              <a:rPr lang="en-US" sz="1300" dirty="0" smtClean="0"/>
              <a:t>		'account</a:t>
            </a:r>
            <a:r>
              <a:rPr lang="en-US" sz="1300" dirty="0"/>
              <a:t>' =&gt; ...,</a:t>
            </a:r>
          </a:p>
          <a:p>
            <a:r>
              <a:rPr lang="en-US" sz="1300" dirty="0" smtClean="0"/>
              <a:t>		'</a:t>
            </a:r>
            <a:r>
              <a:rPr lang="en-US" sz="1300" dirty="0" err="1" smtClean="0"/>
              <a:t>p_account</a:t>
            </a:r>
            <a:r>
              <a:rPr lang="en-US" sz="1300" dirty="0"/>
              <a:t>' =&gt; ...,</a:t>
            </a:r>
          </a:p>
          <a:p>
            <a:r>
              <a:rPr lang="en-US" sz="1300" dirty="0" smtClean="0"/>
              <a:t>		'login</a:t>
            </a:r>
            <a:r>
              <a:rPr lang="en-US" sz="1300" dirty="0"/>
              <a:t>' =&gt; ...,</a:t>
            </a:r>
          </a:p>
          <a:p>
            <a:r>
              <a:rPr lang="en-US" sz="1300" dirty="0" smtClean="0"/>
              <a:t>		'</a:t>
            </a:r>
            <a:r>
              <a:rPr lang="en-US" sz="1300" dirty="0" err="1" smtClean="0"/>
              <a:t>timezone</a:t>
            </a:r>
            <a:r>
              <a:rPr lang="en-US" sz="1300" dirty="0"/>
              <a:t>' =&gt; ...,</a:t>
            </a:r>
          </a:p>
          <a:p>
            <a:r>
              <a:rPr lang="en-US" sz="1300" dirty="0"/>
              <a:t>		'permissions' =&gt; ...,</a:t>
            </a:r>
          </a:p>
          <a:p>
            <a:r>
              <a:rPr lang="en-US" sz="1300" dirty="0"/>
              <a:t>		'</a:t>
            </a:r>
            <a:r>
              <a:rPr lang="en-US" sz="1300" dirty="0" err="1"/>
              <a:t>self_permissions</a:t>
            </a:r>
            <a:r>
              <a:rPr lang="en-US" sz="1300" dirty="0"/>
              <a:t>' =&gt; ...,</a:t>
            </a:r>
          </a:p>
          <a:p>
            <a:r>
              <a:rPr lang="en-US" sz="1300" dirty="0"/>
              <a:t>		'</a:t>
            </a:r>
            <a:r>
              <a:rPr lang="en-US" sz="1300" dirty="0" err="1"/>
              <a:t>companyId</a:t>
            </a:r>
            <a:r>
              <a:rPr lang="en-US" sz="1300" dirty="0"/>
              <a:t>' =&gt; ...,</a:t>
            </a:r>
          </a:p>
          <a:p>
            <a:r>
              <a:rPr lang="en-US" sz="1300" dirty="0"/>
              <a:t>		'accounts' =&gt; ...,</a:t>
            </a:r>
          </a:p>
          <a:p>
            <a:r>
              <a:rPr lang="en-US" sz="1300" dirty="0"/>
              <a:t>		'info' =&gt; ...,</a:t>
            </a:r>
          </a:p>
          <a:p>
            <a:r>
              <a:rPr lang="en-US" sz="1300" dirty="0"/>
              <a:t>		'settings' =&gt; ...,</a:t>
            </a:r>
          </a:p>
          <a:p>
            <a:r>
              <a:rPr lang="en-US" sz="1300" dirty="0"/>
              <a:t>		'token' =&gt; ...,</a:t>
            </a:r>
          </a:p>
          <a:p>
            <a:r>
              <a:rPr lang="en-US" sz="1300" dirty="0"/>
              <a:t>	),</a:t>
            </a:r>
          </a:p>
          <a:p>
            <a:r>
              <a:rPr lang="en-US" sz="1300" dirty="0"/>
              <a:t>);</a:t>
            </a:r>
            <a:endParaRPr lang="ru-RU" sz="1300" dirty="0"/>
          </a:p>
        </p:txBody>
      </p:sp>
    </p:spTree>
    <p:extLst>
      <p:ext uri="{BB962C8B-B14F-4D97-AF65-F5344CB8AC3E}">
        <p14:creationId xmlns:p14="http://schemas.microsoft.com/office/powerpoint/2010/main" val="17103826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cs typeface="Courier New" pitchFamily="49" charset="0"/>
              </a:rPr>
              <a:t>Глобальная переменная </a:t>
            </a:r>
            <a:r>
              <a:rPr lang="en-US" dirty="0" smtClean="0">
                <a:cs typeface="Courier New" pitchFamily="49" charset="0"/>
              </a:rPr>
              <a:t>$</a:t>
            </a:r>
            <a:r>
              <a:rPr lang="en-US" dirty="0" err="1" smtClean="0">
                <a:cs typeface="Courier New" pitchFamily="49" charset="0"/>
              </a:rPr>
              <a:t>iodb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Обращение к глобальной </a:t>
            </a:r>
            <a:r>
              <a:rPr lang="en-US" dirty="0" smtClean="0"/>
              <a:t>mysql </a:t>
            </a:r>
            <a:r>
              <a:rPr lang="ru-RU" dirty="0" smtClean="0"/>
              <a:t>базе (</a:t>
            </a:r>
            <a:r>
              <a:rPr lang="en-US" dirty="0" err="1" smtClean="0"/>
              <a:t>iodb</a:t>
            </a:r>
            <a:r>
              <a:rPr lang="ru-RU" dirty="0" smtClean="0"/>
              <a:t>) и </a:t>
            </a:r>
            <a:r>
              <a:rPr lang="en-US" dirty="0" smtClean="0"/>
              <a:t>mysql </a:t>
            </a:r>
            <a:r>
              <a:rPr lang="ru-RU" dirty="0" smtClean="0"/>
              <a:t>базе</a:t>
            </a:r>
            <a:r>
              <a:rPr lang="en-US" dirty="0" smtClean="0"/>
              <a:t> </a:t>
            </a:r>
            <a:r>
              <a:rPr lang="ru-RU" dirty="0" smtClean="0"/>
              <a:t>проекта</a:t>
            </a:r>
            <a:endParaRPr lang="ru-RU" dirty="0"/>
          </a:p>
        </p:txBody>
      </p:sp>
      <p:pic>
        <p:nvPicPr>
          <p:cNvPr id="9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65785" y="1908418"/>
            <a:ext cx="3904168" cy="2679556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cxnSp>
        <p:nvCxnSpPr>
          <p:cNvPr id="12" name="Прямая со стрелкой 11"/>
          <p:cNvCxnSpPr>
            <a:stCxn id="9218" idx="3"/>
            <a:endCxn id="9" idx="1"/>
          </p:cNvCxnSpPr>
          <p:nvPr/>
        </p:nvCxnSpPr>
        <p:spPr>
          <a:xfrm>
            <a:off x="4679628" y="3248196"/>
            <a:ext cx="286157" cy="0"/>
          </a:xfrm>
          <a:prstGeom prst="straightConnector1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3528" y="1952796"/>
            <a:ext cx="4356100" cy="25908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3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r="15535"/>
          <a:stretch/>
        </p:blipFill>
        <p:spPr bwMode="auto">
          <a:xfrm>
            <a:off x="5040397" y="2666969"/>
            <a:ext cx="3829556" cy="176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1882211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extBox 7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Работа с кэшем данных (глобальный </a:t>
            </a:r>
            <a:r>
              <a:rPr lang="en-US" dirty="0" smtClean="0"/>
              <a:t>mysql </a:t>
            </a:r>
            <a:r>
              <a:rPr lang="ru-RU" dirty="0" smtClean="0"/>
              <a:t>кэш и серверный кэш)</a:t>
            </a:r>
            <a:endParaRPr lang="ru-RU" dirty="0"/>
          </a:p>
        </p:txBody>
      </p:sp>
      <p:sp>
        <p:nvSpPr>
          <p:cNvPr id="11" name="Заголовок 1"/>
          <p:cNvSpPr>
            <a:spLocks noGrp="1"/>
          </p:cNvSpPr>
          <p:nvPr>
            <p:ph type="title"/>
          </p:nvPr>
        </p:nvSpPr>
        <p:spPr>
          <a:xfrm>
            <a:off x="251521" y="205979"/>
            <a:ext cx="8618432" cy="857250"/>
          </a:xfrm>
        </p:spPr>
        <p:txBody>
          <a:bodyPr>
            <a:normAutofit fontScale="90000"/>
          </a:bodyPr>
          <a:lstStyle/>
          <a:p>
            <a:r>
              <a:rPr lang="ru-RU" dirty="0" err="1" smtClean="0">
                <a:cs typeface="Courier New" pitchFamily="49" charset="0"/>
              </a:rPr>
              <a:t>Глоб</a:t>
            </a:r>
            <a:r>
              <a:rPr lang="ru-RU" dirty="0" smtClean="0">
                <a:cs typeface="Courier New" pitchFamily="49" charset="0"/>
              </a:rPr>
              <a:t>. переменные </a:t>
            </a:r>
            <a:r>
              <a:rPr lang="en-US" dirty="0" smtClean="0">
                <a:cs typeface="Courier New" pitchFamily="49" charset="0"/>
              </a:rPr>
              <a:t>$ioHash </a:t>
            </a:r>
            <a:r>
              <a:rPr lang="ru-RU" dirty="0" smtClean="0">
                <a:cs typeface="Courier New" pitchFamily="49" charset="0"/>
              </a:rPr>
              <a:t>и </a:t>
            </a:r>
            <a:r>
              <a:rPr lang="en-US" dirty="0" smtClean="0">
                <a:cs typeface="Courier New" pitchFamily="49" charset="0"/>
              </a:rPr>
              <a:t>$ioXCache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3151507" y="1986394"/>
            <a:ext cx="280397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ioHash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-&gt;get($key);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979712" y="2418442"/>
            <a:ext cx="514756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ioHash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-&gt;set($key,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val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time_sec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);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944720" y="2931790"/>
            <a:ext cx="32175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ioHash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-&gt;delete($key);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687510" y="1491630"/>
            <a:ext cx="37689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latin typeface="Courier New" pitchFamily="49" charset="0"/>
                <a:cs typeface="Courier New" pitchFamily="49" charset="0"/>
              </a:rPr>
              <a:t>g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lobal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ioHash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, $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ioXCache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;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82650" y="3435846"/>
            <a:ext cx="7377113" cy="1524000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13588307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857250"/>
          </a:xfrm>
        </p:spPr>
        <p:txBody>
          <a:bodyPr>
            <a:normAutofit/>
          </a:bodyPr>
          <a:lstStyle/>
          <a:p>
            <a:r>
              <a:rPr lang="en-US" dirty="0" err="1" smtClean="0">
                <a:cs typeface="Courier New" pitchFamily="49" charset="0"/>
              </a:rPr>
              <a:t>functions.php</a:t>
            </a:r>
            <a:endParaRPr lang="ru-RU" dirty="0">
              <a:cs typeface="Courier New" pitchFamily="49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467544" y="977081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/>
              <a:t>Ознакомиться с файлом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320798" y="2411058"/>
            <a:ext cx="6502405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Файл находится в проекте </a:t>
            </a:r>
            <a:r>
              <a:rPr lang="en-US" sz="2200" dirty="0" smtClean="0"/>
              <a:t>IO (</a:t>
            </a:r>
            <a:r>
              <a:rPr lang="ru-RU" sz="2200" dirty="0" smtClean="0"/>
              <a:t>папка </a:t>
            </a:r>
            <a:r>
              <a:rPr lang="ru-RU" sz="2200" dirty="0" err="1" smtClean="0"/>
              <a:t>фреймворка</a:t>
            </a:r>
            <a:r>
              <a:rPr lang="ru-RU" sz="2200" dirty="0" smtClean="0"/>
              <a:t>).</a:t>
            </a:r>
          </a:p>
          <a:p>
            <a:pPr algn="ctr"/>
            <a:r>
              <a:rPr lang="ru-RU" sz="2200" dirty="0" smtClean="0"/>
              <a:t>В нем содержится огромное количество функций, которые полезно знать!</a:t>
            </a:r>
            <a:endParaRPr lang="ru-RU" sz="2200" dirty="0"/>
          </a:p>
        </p:txBody>
      </p:sp>
    </p:spTree>
    <p:extLst>
      <p:ext uri="{BB962C8B-B14F-4D97-AF65-F5344CB8AC3E}">
        <p14:creationId xmlns:p14="http://schemas.microsoft.com/office/powerpoint/2010/main" val="21146199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857250"/>
          </a:xfrm>
        </p:spPr>
        <p:txBody>
          <a:bodyPr/>
          <a:lstStyle/>
          <a:p>
            <a:r>
              <a:rPr lang="ru-RU" dirty="0" smtClean="0"/>
              <a:t>Предыдущая практика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1331640" y="1491630"/>
            <a:ext cx="6624735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Рассказать либо написать все варианты контроллеров для определенного </a:t>
            </a:r>
            <a:r>
              <a:rPr lang="en-US" sz="2000" dirty="0" smtClean="0"/>
              <a:t>URL (</a:t>
            </a:r>
            <a:r>
              <a:rPr lang="ru-RU" sz="2000" dirty="0" smtClean="0"/>
              <a:t>для каждого свой вариант </a:t>
            </a:r>
            <a:r>
              <a:rPr lang="en-US" sz="2000" dirty="0" smtClean="0"/>
              <a:t>URL)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Получить, добавить, удалить данные кэша через глобальные переменные </a:t>
            </a:r>
            <a:r>
              <a:rPr lang="en-US" sz="2000" dirty="0"/>
              <a:t>$</a:t>
            </a:r>
            <a:r>
              <a:rPr lang="en-US" sz="2000" dirty="0" err="1"/>
              <a:t>ioXCache</a:t>
            </a:r>
            <a:r>
              <a:rPr lang="en-US" sz="2000" dirty="0"/>
              <a:t> </a:t>
            </a:r>
            <a:r>
              <a:rPr lang="ru-RU" sz="2000" dirty="0"/>
              <a:t>и </a:t>
            </a:r>
            <a:r>
              <a:rPr lang="en-US" sz="2000" dirty="0"/>
              <a:t>$</a:t>
            </a:r>
            <a:r>
              <a:rPr lang="en-US" sz="2000" dirty="0" err="1"/>
              <a:t>ioHash</a:t>
            </a:r>
            <a:r>
              <a:rPr lang="ru-RU" sz="2000" dirty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Воспользоваться функциями </a:t>
            </a:r>
            <a:r>
              <a:rPr lang="en-US" sz="2000" dirty="0" err="1"/>
              <a:t>v_dump</a:t>
            </a:r>
            <a:r>
              <a:rPr lang="en-US" sz="2000" dirty="0"/>
              <a:t>(), </a:t>
            </a:r>
            <a:r>
              <a:rPr lang="en-US" sz="2000" dirty="0" err="1"/>
              <a:t>n_dump</a:t>
            </a:r>
            <a:r>
              <a:rPr lang="en-US" sz="2000" dirty="0"/>
              <a:t>(), v2_dump(), </a:t>
            </a:r>
            <a:r>
              <a:rPr lang="en-US" sz="2000" dirty="0" err="1"/>
              <a:t>xarr</a:t>
            </a:r>
            <a:r>
              <a:rPr lang="en-US" sz="2000" dirty="0"/>
              <a:t>(), </a:t>
            </a:r>
            <a:r>
              <a:rPr lang="en-US" sz="2000" dirty="0" err="1"/>
              <a:t>xarrj</a:t>
            </a:r>
            <a:r>
              <a:rPr lang="en-US" sz="2000" dirty="0"/>
              <a:t>(), </a:t>
            </a:r>
            <a:r>
              <a:rPr lang="en-US" sz="2000" dirty="0" err="1"/>
              <a:t>xadd</a:t>
            </a:r>
            <a:r>
              <a:rPr lang="en-US" sz="2000" dirty="0"/>
              <a:t>(), </a:t>
            </a:r>
            <a:r>
              <a:rPr lang="en-US" sz="2000" dirty="0" err="1"/>
              <a:t>xget</a:t>
            </a:r>
            <a:r>
              <a:rPr lang="en-US" sz="2000" dirty="0"/>
              <a:t>(), </a:t>
            </a:r>
            <a:r>
              <a:rPr lang="en-US" sz="2000" dirty="0" err="1"/>
              <a:t>xpost</a:t>
            </a:r>
            <a:r>
              <a:rPr lang="en-US" sz="2000" dirty="0"/>
              <a:t>(), </a:t>
            </a:r>
            <a:r>
              <a:rPr lang="en-US" sz="2000" dirty="0" err="1"/>
              <a:t>parseUrl</a:t>
            </a:r>
            <a:r>
              <a:rPr lang="en-US" sz="2000" dirty="0" smtClean="0"/>
              <a:t>().</a:t>
            </a:r>
            <a:endParaRPr lang="ru-RU" sz="2000" dirty="0"/>
          </a:p>
        </p:txBody>
      </p:sp>
    </p:spTree>
    <p:extLst>
      <p:ext uri="{BB962C8B-B14F-4D97-AF65-F5344CB8AC3E}">
        <p14:creationId xmlns:p14="http://schemas.microsoft.com/office/powerpoint/2010/main" val="458257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95486"/>
            <a:ext cx="8229600" cy="857250"/>
          </a:xfrm>
        </p:spPr>
        <p:txBody>
          <a:bodyPr/>
          <a:lstStyle/>
          <a:p>
            <a:r>
              <a:rPr lang="ru-RU" dirty="0" smtClean="0"/>
              <a:t>Практика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971600" y="1109537"/>
            <a:ext cx="686186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Написать простой </a:t>
            </a:r>
            <a:r>
              <a:rPr lang="en-US" sz="2000" dirty="0" smtClean="0"/>
              <a:t>SQL </a:t>
            </a:r>
            <a:r>
              <a:rPr lang="ru-RU" sz="2000" dirty="0" smtClean="0"/>
              <a:t>запрос к БД с помощью глобальной переменной </a:t>
            </a:r>
            <a:r>
              <a:rPr lang="en-US" sz="2000" dirty="0" smtClean="0"/>
              <a:t>$</a:t>
            </a:r>
            <a:r>
              <a:rPr lang="en-US" sz="2000" dirty="0" err="1" smtClean="0"/>
              <a:t>iodb</a:t>
            </a:r>
            <a:r>
              <a:rPr lang="en-US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Получить данные о пользователе через глобальную переменную </a:t>
            </a:r>
            <a:r>
              <a:rPr lang="en-US" sz="2000" dirty="0" smtClean="0"/>
              <a:t>$</a:t>
            </a:r>
            <a:r>
              <a:rPr lang="en-US" sz="2000" dirty="0" err="1" smtClean="0"/>
              <a:t>ioSession</a:t>
            </a:r>
            <a:r>
              <a:rPr lang="ru-RU" sz="2000" dirty="0" smtClean="0"/>
              <a:t>.</a:t>
            </a:r>
            <a:endParaRPr lang="en-US" sz="2000" dirty="0" smtClean="0"/>
          </a:p>
          <a:p>
            <a:pPr marL="457200" indent="-457200">
              <a:buFont typeface="+mj-lt"/>
              <a:buAutoNum type="arabicPeriod"/>
            </a:pPr>
            <a:r>
              <a:rPr lang="ru-RU" sz="2000" dirty="0"/>
              <a:t>Получить </a:t>
            </a:r>
            <a:r>
              <a:rPr lang="en-US" sz="2000" dirty="0"/>
              <a:t>URL </a:t>
            </a:r>
            <a:r>
              <a:rPr lang="ru-RU" sz="2000" dirty="0"/>
              <a:t>адреса проектов через глобальную переменную </a:t>
            </a:r>
            <a:r>
              <a:rPr lang="en-US" sz="2000" dirty="0"/>
              <a:t>$</a:t>
            </a:r>
            <a:r>
              <a:rPr lang="en-US" sz="2000" dirty="0" err="1"/>
              <a:t>ioProjects</a:t>
            </a:r>
            <a:r>
              <a:rPr lang="ru-RU" sz="2000" dirty="0" smtClean="0"/>
              <a:t>.</a:t>
            </a:r>
          </a:p>
          <a:p>
            <a:pPr marL="457200" indent="-457200">
              <a:buFont typeface="+mj-lt"/>
              <a:buAutoNum type="arabicPeriod"/>
            </a:pPr>
            <a:r>
              <a:rPr lang="ru-RU" sz="2000" dirty="0" smtClean="0"/>
              <a:t>Создать обработчики следующих ссылок: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/profile </a:t>
            </a:r>
            <a:r>
              <a:rPr lang="ru-RU" sz="2000" dirty="0" smtClean="0"/>
              <a:t>(вывести </a:t>
            </a:r>
            <a:r>
              <a:rPr lang="en-US" sz="2000" dirty="0" smtClean="0"/>
              <a:t>$</a:t>
            </a:r>
            <a:r>
              <a:rPr lang="en-US" sz="2000" dirty="0" err="1" smtClean="0"/>
              <a:t>ioSession</a:t>
            </a:r>
            <a:r>
              <a:rPr lang="en-US" sz="2000" dirty="0" smtClean="0"/>
              <a:t>-&gt;user)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/projects (</a:t>
            </a:r>
            <a:r>
              <a:rPr lang="ru-RU" sz="2000" dirty="0" smtClean="0"/>
              <a:t>вывести </a:t>
            </a:r>
            <a:r>
              <a:rPr lang="en-US" sz="2000" dirty="0" smtClean="0"/>
              <a:t>$</a:t>
            </a:r>
            <a:r>
              <a:rPr lang="en-US" sz="2000" dirty="0" err="1" smtClean="0"/>
              <a:t>ioProjects</a:t>
            </a:r>
            <a:r>
              <a:rPr lang="en-US" sz="2000" dirty="0" smtClean="0"/>
              <a:t>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/calculator/</a:t>
            </a:r>
            <a:r>
              <a:rPr lang="en-US" sz="2000" dirty="0" err="1" smtClean="0"/>
              <a:t>plus?a</a:t>
            </a:r>
            <a:r>
              <a:rPr lang="en-US" sz="2000" dirty="0" smtClean="0"/>
              <a:t>=5&amp;b=2 (</a:t>
            </a:r>
            <a:r>
              <a:rPr lang="ru-RU" sz="2000" dirty="0" smtClean="0"/>
              <a:t>вывести сумму</a:t>
            </a:r>
            <a:r>
              <a:rPr lang="en-US" sz="2000" dirty="0" smtClean="0"/>
              <a:t> a </a:t>
            </a:r>
            <a:r>
              <a:rPr lang="ru-RU" sz="2000" dirty="0" smtClean="0"/>
              <a:t>и </a:t>
            </a:r>
            <a:r>
              <a:rPr lang="en-US" sz="2000" dirty="0" smtClean="0"/>
              <a:t>b)</a:t>
            </a:r>
          </a:p>
          <a:p>
            <a:pPr marL="914400" lvl="1" indent="-457200">
              <a:buFont typeface="Arial" pitchFamily="34" charset="0"/>
              <a:buChar char="•"/>
            </a:pPr>
            <a:r>
              <a:rPr lang="en-US" sz="2000" dirty="0" smtClean="0"/>
              <a:t>/calculator/</a:t>
            </a:r>
            <a:r>
              <a:rPr lang="en-US" sz="2000" dirty="0" err="1" smtClean="0"/>
              <a:t>minus?a</a:t>
            </a:r>
            <a:r>
              <a:rPr lang="en-US" sz="2000" dirty="0" smtClean="0"/>
              <a:t>=5&amp;b=2</a:t>
            </a:r>
            <a:r>
              <a:rPr lang="ru-RU" sz="2000" dirty="0" smtClean="0"/>
              <a:t> (вывести разность </a:t>
            </a:r>
            <a:r>
              <a:rPr lang="en-US" sz="2000" dirty="0" smtClean="0"/>
              <a:t>a</a:t>
            </a:r>
            <a:r>
              <a:rPr lang="ru-RU" sz="2000" dirty="0" smtClean="0"/>
              <a:t> и </a:t>
            </a:r>
            <a:r>
              <a:rPr lang="en-US" sz="2000" dirty="0" smtClean="0"/>
              <a:t>b</a:t>
            </a:r>
            <a:r>
              <a:rPr lang="ru-RU" sz="2000" dirty="0" smtClean="0"/>
              <a:t>)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24592300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131840" y="1095586"/>
            <a:ext cx="5338936" cy="2952328"/>
          </a:xfrm>
        </p:spPr>
        <p:txBody>
          <a:bodyPr>
            <a:normAutofit/>
          </a:bodyPr>
          <a:lstStyle/>
          <a:p>
            <a:r>
              <a:rPr lang="ru-RU" dirty="0" smtClean="0"/>
              <a:t>Не забываем</a:t>
            </a:r>
            <a:br>
              <a:rPr lang="ru-RU" dirty="0" smtClean="0"/>
            </a:br>
            <a:r>
              <a:rPr lang="ru-RU" dirty="0" smtClean="0"/>
              <a:t>про написание</a:t>
            </a:r>
            <a:br>
              <a:rPr lang="ru-RU" dirty="0" smtClean="0"/>
            </a:br>
            <a:r>
              <a:rPr lang="ru-RU" b="1" dirty="0" smtClean="0"/>
              <a:t>документации</a:t>
            </a:r>
            <a:r>
              <a:rPr lang="ru-RU" dirty="0" smtClean="0"/>
              <a:t/>
            </a:r>
            <a:br>
              <a:rPr lang="ru-RU" dirty="0" smtClean="0"/>
            </a:br>
            <a:r>
              <a:rPr lang="ru-RU" dirty="0" smtClean="0"/>
              <a:t>по данному уроку!!!</a:t>
            </a:r>
            <a:endParaRPr lang="ru-RU" dirty="0"/>
          </a:p>
        </p:txBody>
      </p:sp>
      <p:pic>
        <p:nvPicPr>
          <p:cNvPr id="1026" name="Picture 2" descr="C:\Users\LexInZector\Desktop\icon_4.gif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1419622"/>
            <a:ext cx="2304256" cy="230425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964119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Структура проекта</a:t>
            </a:r>
            <a:endParaRPr lang="ru-RU" dirty="0"/>
          </a:p>
        </p:txBody>
      </p:sp>
      <p:sp>
        <p:nvSpPr>
          <p:cNvPr id="56" name="TextBox 55"/>
          <p:cNvSpPr txBox="1"/>
          <p:nvPr/>
        </p:nvSpPr>
        <p:spPr>
          <a:xfrm>
            <a:off x="1372977" y="1849348"/>
            <a:ext cx="55496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bin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565369" y="987574"/>
            <a:ext cx="99443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Project</a:t>
            </a:r>
            <a:endParaRPr lang="ru-RU" sz="2200" dirty="0"/>
          </a:p>
        </p:txBody>
      </p:sp>
      <p:sp>
        <p:nvSpPr>
          <p:cNvPr id="59" name="TextBox 58"/>
          <p:cNvSpPr txBox="1"/>
          <p:nvPr/>
        </p:nvSpPr>
        <p:spPr>
          <a:xfrm>
            <a:off x="755576" y="1418461"/>
            <a:ext cx="6142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app</a:t>
            </a:r>
            <a:endParaRPr lang="ru-RU" sz="2200" dirty="0"/>
          </a:p>
        </p:txBody>
      </p:sp>
      <p:sp>
        <p:nvSpPr>
          <p:cNvPr id="60" name="TextBox 59"/>
          <p:cNvSpPr txBox="1"/>
          <p:nvPr/>
        </p:nvSpPr>
        <p:spPr>
          <a:xfrm>
            <a:off x="3889841" y="1418457"/>
            <a:ext cx="84273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cache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6672865" y="1418457"/>
            <a:ext cx="121956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template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1372976" y="2199516"/>
            <a:ext cx="72327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class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1371557" y="2559556"/>
            <a:ext cx="133139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b="1" dirty="0" smtClean="0"/>
              <a:t>controller</a:t>
            </a:r>
          </a:p>
        </p:txBody>
      </p:sp>
      <p:sp>
        <p:nvSpPr>
          <p:cNvPr id="64" name="TextBox 63"/>
          <p:cNvSpPr txBox="1"/>
          <p:nvPr/>
        </p:nvSpPr>
        <p:spPr>
          <a:xfrm>
            <a:off x="1370888" y="4359756"/>
            <a:ext cx="7379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view</a:t>
            </a:r>
            <a:endParaRPr lang="ru-RU" sz="2200" dirty="0"/>
          </a:p>
        </p:txBody>
      </p:sp>
      <p:sp>
        <p:nvSpPr>
          <p:cNvPr id="65" name="TextBox 64"/>
          <p:cNvSpPr txBox="1"/>
          <p:nvPr/>
        </p:nvSpPr>
        <p:spPr>
          <a:xfrm>
            <a:off x="1370888" y="2919596"/>
            <a:ext cx="7037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cron</a:t>
            </a:r>
            <a:endParaRPr lang="ru-RU" sz="2200" dirty="0"/>
          </a:p>
        </p:txBody>
      </p:sp>
      <p:sp>
        <p:nvSpPr>
          <p:cNvPr id="66" name="TextBox 65"/>
          <p:cNvSpPr txBox="1"/>
          <p:nvPr/>
        </p:nvSpPr>
        <p:spPr>
          <a:xfrm>
            <a:off x="1370888" y="3279636"/>
            <a:ext cx="3978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io</a:t>
            </a:r>
            <a:endParaRPr lang="ru-RU" sz="2200" dirty="0"/>
          </a:p>
        </p:txBody>
      </p:sp>
      <p:sp>
        <p:nvSpPr>
          <p:cNvPr id="67" name="TextBox 66"/>
          <p:cNvSpPr txBox="1"/>
          <p:nvPr/>
        </p:nvSpPr>
        <p:spPr>
          <a:xfrm>
            <a:off x="1370888" y="3639676"/>
            <a:ext cx="46038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lib</a:t>
            </a:r>
            <a:endParaRPr lang="ru-RU" sz="2200" dirty="0"/>
          </a:p>
        </p:txBody>
      </p:sp>
      <p:sp>
        <p:nvSpPr>
          <p:cNvPr id="75" name="TextBox 74"/>
          <p:cNvSpPr txBox="1"/>
          <p:nvPr/>
        </p:nvSpPr>
        <p:spPr>
          <a:xfrm>
            <a:off x="1370888" y="3999716"/>
            <a:ext cx="91242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model</a:t>
            </a:r>
            <a:endParaRPr lang="ru-RU" sz="2200" dirty="0"/>
          </a:p>
        </p:txBody>
      </p:sp>
      <p:cxnSp>
        <p:nvCxnSpPr>
          <p:cNvPr id="77" name="Соединительная линия уступом 76"/>
          <p:cNvCxnSpPr>
            <a:stCxn id="59" idx="2"/>
            <a:endCxn id="56" idx="1"/>
          </p:cNvCxnSpPr>
          <p:nvPr/>
        </p:nvCxnSpPr>
        <p:spPr>
          <a:xfrm rot="16200000" flipH="1">
            <a:off x="1110122" y="1801937"/>
            <a:ext cx="215444" cy="31026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8" name="Соединительная линия уступом 77"/>
          <p:cNvCxnSpPr>
            <a:stCxn id="59" idx="2"/>
            <a:endCxn id="62" idx="1"/>
          </p:cNvCxnSpPr>
          <p:nvPr/>
        </p:nvCxnSpPr>
        <p:spPr>
          <a:xfrm rot="16200000" flipH="1">
            <a:off x="935038" y="1977022"/>
            <a:ext cx="565612" cy="310264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0" name="Соединительная линия уступом 79"/>
          <p:cNvCxnSpPr>
            <a:stCxn id="59" idx="2"/>
            <a:endCxn id="63" idx="1"/>
          </p:cNvCxnSpPr>
          <p:nvPr/>
        </p:nvCxnSpPr>
        <p:spPr>
          <a:xfrm rot="16200000" flipH="1">
            <a:off x="754308" y="2157751"/>
            <a:ext cx="925652" cy="308845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1" name="Соединительная линия уступом 80"/>
          <p:cNvCxnSpPr>
            <a:stCxn id="59" idx="2"/>
            <a:endCxn id="65" idx="1"/>
          </p:cNvCxnSpPr>
          <p:nvPr/>
        </p:nvCxnSpPr>
        <p:spPr>
          <a:xfrm rot="16200000" flipH="1">
            <a:off x="573954" y="2338106"/>
            <a:ext cx="128569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3" name="Соединительная линия уступом 82"/>
          <p:cNvCxnSpPr>
            <a:stCxn id="59" idx="2"/>
            <a:endCxn id="66" idx="1"/>
          </p:cNvCxnSpPr>
          <p:nvPr/>
        </p:nvCxnSpPr>
        <p:spPr>
          <a:xfrm rot="16200000" flipH="1">
            <a:off x="393934" y="2518126"/>
            <a:ext cx="164573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4" name="Соединительная линия уступом 83"/>
          <p:cNvCxnSpPr>
            <a:stCxn id="59" idx="2"/>
            <a:endCxn id="67" idx="1"/>
          </p:cNvCxnSpPr>
          <p:nvPr/>
        </p:nvCxnSpPr>
        <p:spPr>
          <a:xfrm rot="16200000" flipH="1">
            <a:off x="213914" y="2698146"/>
            <a:ext cx="200577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6" name="Соединительная линия уступом 85"/>
          <p:cNvCxnSpPr>
            <a:stCxn id="59" idx="2"/>
            <a:endCxn id="75" idx="1"/>
          </p:cNvCxnSpPr>
          <p:nvPr/>
        </p:nvCxnSpPr>
        <p:spPr>
          <a:xfrm rot="16200000" flipH="1">
            <a:off x="33894" y="2878166"/>
            <a:ext cx="236581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7" name="Соединительная линия уступом 86"/>
          <p:cNvCxnSpPr>
            <a:stCxn id="59" idx="2"/>
            <a:endCxn id="64" idx="1"/>
          </p:cNvCxnSpPr>
          <p:nvPr/>
        </p:nvCxnSpPr>
        <p:spPr>
          <a:xfrm rot="16200000" flipH="1">
            <a:off x="-146126" y="3058186"/>
            <a:ext cx="2725852" cy="308176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9" name="TextBox 88"/>
          <p:cNvSpPr txBox="1"/>
          <p:nvPr/>
        </p:nvSpPr>
        <p:spPr>
          <a:xfrm>
            <a:off x="3897193" y="4287748"/>
            <a:ext cx="94006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systpls</a:t>
            </a:r>
            <a:endParaRPr lang="en-US" sz="2200" dirty="0" smtClean="0"/>
          </a:p>
        </p:txBody>
      </p:sp>
      <p:sp>
        <p:nvSpPr>
          <p:cNvPr id="90" name="TextBox 89"/>
          <p:cNvSpPr txBox="1"/>
          <p:nvPr/>
        </p:nvSpPr>
        <p:spPr>
          <a:xfrm>
            <a:off x="3886928" y="1767468"/>
            <a:ext cx="111601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ckfinder</a:t>
            </a:r>
            <a:endParaRPr lang="en-US" sz="2200" dirty="0" smtClean="0"/>
          </a:p>
        </p:txBody>
      </p:sp>
      <p:sp>
        <p:nvSpPr>
          <p:cNvPr id="92" name="TextBox 91"/>
          <p:cNvSpPr txBox="1"/>
          <p:nvPr/>
        </p:nvSpPr>
        <p:spPr>
          <a:xfrm>
            <a:off x="3889841" y="2127508"/>
            <a:ext cx="524503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css</a:t>
            </a:r>
            <a:endParaRPr lang="en-US" sz="2200" dirty="0" smtClean="0"/>
          </a:p>
        </p:txBody>
      </p:sp>
      <p:sp>
        <p:nvSpPr>
          <p:cNvPr id="93" name="TextBox 92"/>
          <p:cNvSpPr txBox="1"/>
          <p:nvPr/>
        </p:nvSpPr>
        <p:spPr>
          <a:xfrm>
            <a:off x="3889841" y="2490591"/>
            <a:ext cx="111761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elFinder</a:t>
            </a:r>
            <a:endParaRPr lang="en-US" sz="2200" dirty="0" smtClean="0"/>
          </a:p>
        </p:txBody>
      </p:sp>
      <p:sp>
        <p:nvSpPr>
          <p:cNvPr id="95" name="TextBox 94"/>
          <p:cNvSpPr txBox="1"/>
          <p:nvPr/>
        </p:nvSpPr>
        <p:spPr>
          <a:xfrm>
            <a:off x="3897193" y="2854007"/>
            <a:ext cx="65114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files</a:t>
            </a:r>
          </a:p>
        </p:txBody>
      </p:sp>
      <p:sp>
        <p:nvSpPr>
          <p:cNvPr id="96" name="TextBox 95"/>
          <p:cNvSpPr txBox="1"/>
          <p:nvPr/>
        </p:nvSpPr>
        <p:spPr>
          <a:xfrm>
            <a:off x="3897193" y="3207047"/>
            <a:ext cx="66159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icon</a:t>
            </a:r>
          </a:p>
        </p:txBody>
      </p:sp>
      <p:sp>
        <p:nvSpPr>
          <p:cNvPr id="98" name="TextBox 97"/>
          <p:cNvSpPr txBox="1"/>
          <p:nvPr/>
        </p:nvSpPr>
        <p:spPr>
          <a:xfrm>
            <a:off x="3886928" y="3567668"/>
            <a:ext cx="607859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img</a:t>
            </a:r>
            <a:endParaRPr lang="en-US" sz="2200" dirty="0" smtClean="0"/>
          </a:p>
        </p:txBody>
      </p:sp>
      <p:sp>
        <p:nvSpPr>
          <p:cNvPr id="99" name="TextBox 98"/>
          <p:cNvSpPr txBox="1"/>
          <p:nvPr/>
        </p:nvSpPr>
        <p:spPr>
          <a:xfrm>
            <a:off x="3889841" y="3926547"/>
            <a:ext cx="362600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js</a:t>
            </a:r>
            <a:endParaRPr lang="en-US" sz="2200" dirty="0" smtClean="0"/>
          </a:p>
        </p:txBody>
      </p:sp>
      <p:cxnSp>
        <p:nvCxnSpPr>
          <p:cNvPr id="100" name="Соединительная линия уступом 99"/>
          <p:cNvCxnSpPr>
            <a:stCxn id="58" idx="3"/>
            <a:endCxn id="60" idx="1"/>
          </p:cNvCxnSpPr>
          <p:nvPr/>
        </p:nvCxnSpPr>
        <p:spPr>
          <a:xfrm>
            <a:off x="1559808" y="1203018"/>
            <a:ext cx="2330033" cy="430883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1" name="Соединительная линия уступом 100"/>
          <p:cNvCxnSpPr>
            <a:stCxn id="58" idx="3"/>
            <a:endCxn id="90" idx="1"/>
          </p:cNvCxnSpPr>
          <p:nvPr/>
        </p:nvCxnSpPr>
        <p:spPr>
          <a:xfrm>
            <a:off x="1559808" y="1203018"/>
            <a:ext cx="2327120" cy="779894"/>
          </a:xfrm>
          <a:prstGeom prst="bentConnector3">
            <a:avLst>
              <a:gd name="adj1" fmla="val 85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" name="Соединительная линия уступом 101"/>
          <p:cNvCxnSpPr>
            <a:stCxn id="58" idx="3"/>
            <a:endCxn id="92" idx="1"/>
          </p:cNvCxnSpPr>
          <p:nvPr/>
        </p:nvCxnSpPr>
        <p:spPr>
          <a:xfrm>
            <a:off x="1559808" y="1203018"/>
            <a:ext cx="2330033" cy="1139934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3" name="Соединительная линия уступом 102"/>
          <p:cNvCxnSpPr>
            <a:stCxn id="58" idx="3"/>
            <a:endCxn id="93" idx="1"/>
          </p:cNvCxnSpPr>
          <p:nvPr/>
        </p:nvCxnSpPr>
        <p:spPr>
          <a:xfrm>
            <a:off x="1559808" y="1203018"/>
            <a:ext cx="2330033" cy="1503017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4" name="Соединительная линия уступом 103"/>
          <p:cNvCxnSpPr>
            <a:stCxn id="58" idx="3"/>
            <a:endCxn id="95" idx="1"/>
          </p:cNvCxnSpPr>
          <p:nvPr/>
        </p:nvCxnSpPr>
        <p:spPr>
          <a:xfrm>
            <a:off x="1559808" y="1203018"/>
            <a:ext cx="2337385" cy="1866433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5" name="Соединительная линия уступом 104"/>
          <p:cNvCxnSpPr>
            <a:stCxn id="58" idx="3"/>
            <a:endCxn id="96" idx="1"/>
          </p:cNvCxnSpPr>
          <p:nvPr/>
        </p:nvCxnSpPr>
        <p:spPr>
          <a:xfrm>
            <a:off x="1559808" y="1203018"/>
            <a:ext cx="2337385" cy="2219473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6" name="Соединительная линия уступом 105"/>
          <p:cNvCxnSpPr>
            <a:stCxn id="58" idx="3"/>
            <a:endCxn id="98" idx="1"/>
          </p:cNvCxnSpPr>
          <p:nvPr/>
        </p:nvCxnSpPr>
        <p:spPr>
          <a:xfrm>
            <a:off x="1559808" y="1203018"/>
            <a:ext cx="2327120" cy="2580094"/>
          </a:xfrm>
          <a:prstGeom prst="bentConnector3">
            <a:avLst>
              <a:gd name="adj1" fmla="val 85275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7" name="Соединительная линия уступом 106"/>
          <p:cNvCxnSpPr>
            <a:stCxn id="58" idx="3"/>
            <a:endCxn id="99" idx="1"/>
          </p:cNvCxnSpPr>
          <p:nvPr/>
        </p:nvCxnSpPr>
        <p:spPr>
          <a:xfrm>
            <a:off x="1559808" y="1203018"/>
            <a:ext cx="2330033" cy="2938973"/>
          </a:xfrm>
          <a:prstGeom prst="bentConnector3">
            <a:avLst>
              <a:gd name="adj1" fmla="val 8523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8" name="Соединительная линия уступом 107"/>
          <p:cNvCxnSpPr>
            <a:stCxn id="58" idx="3"/>
            <a:endCxn id="89" idx="1"/>
          </p:cNvCxnSpPr>
          <p:nvPr/>
        </p:nvCxnSpPr>
        <p:spPr>
          <a:xfrm>
            <a:off x="1559808" y="1203018"/>
            <a:ext cx="2337385" cy="3300174"/>
          </a:xfrm>
          <a:prstGeom prst="bentConnector3">
            <a:avLst>
              <a:gd name="adj1" fmla="val 8512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9" name="TextBox 108"/>
          <p:cNvSpPr txBox="1"/>
          <p:nvPr/>
        </p:nvSpPr>
        <p:spPr>
          <a:xfrm>
            <a:off x="6650582" y="1772985"/>
            <a:ext cx="1225335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.</a:t>
            </a:r>
            <a:r>
              <a:rPr lang="en-US" sz="2200" dirty="0" err="1" smtClean="0"/>
              <a:t>htaccess</a:t>
            </a:r>
            <a:endParaRPr lang="en-US" sz="2200" dirty="0" smtClean="0"/>
          </a:p>
        </p:txBody>
      </p:sp>
      <p:sp>
        <p:nvSpPr>
          <p:cNvPr id="110" name="TextBox 109"/>
          <p:cNvSpPr txBox="1"/>
          <p:nvPr/>
        </p:nvSpPr>
        <p:spPr>
          <a:xfrm>
            <a:off x="6660232" y="2127507"/>
            <a:ext cx="1231171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cron.php</a:t>
            </a:r>
            <a:endParaRPr lang="en-US" sz="2200" dirty="0" smtClean="0"/>
          </a:p>
        </p:txBody>
      </p:sp>
      <p:sp>
        <p:nvSpPr>
          <p:cNvPr id="111" name="TextBox 110"/>
          <p:cNvSpPr txBox="1"/>
          <p:nvPr/>
        </p:nvSpPr>
        <p:spPr>
          <a:xfrm>
            <a:off x="6660232" y="2473912"/>
            <a:ext cx="1176604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conf.php</a:t>
            </a:r>
            <a:endParaRPr lang="en-US" sz="2200" dirty="0" smtClean="0"/>
          </a:p>
        </p:txBody>
      </p:sp>
      <p:sp>
        <p:nvSpPr>
          <p:cNvPr id="112" name="TextBox 111"/>
          <p:cNvSpPr txBox="1"/>
          <p:nvPr/>
        </p:nvSpPr>
        <p:spPr>
          <a:xfrm>
            <a:off x="6669979" y="2816809"/>
            <a:ext cx="1315296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index.php</a:t>
            </a:r>
            <a:endParaRPr lang="en-US" sz="2200" dirty="0" smtClean="0"/>
          </a:p>
        </p:txBody>
      </p:sp>
      <p:sp>
        <p:nvSpPr>
          <p:cNvPr id="113" name="TextBox 112"/>
          <p:cNvSpPr txBox="1"/>
          <p:nvPr/>
        </p:nvSpPr>
        <p:spPr>
          <a:xfrm>
            <a:off x="6672865" y="3207046"/>
            <a:ext cx="144167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robots.php</a:t>
            </a:r>
            <a:endParaRPr lang="en-US" sz="2200" dirty="0" smtClean="0"/>
          </a:p>
        </p:txBody>
      </p:sp>
      <p:sp>
        <p:nvSpPr>
          <p:cNvPr id="114" name="TextBox 113"/>
          <p:cNvSpPr txBox="1"/>
          <p:nvPr/>
        </p:nvSpPr>
        <p:spPr>
          <a:xfrm>
            <a:off x="6672710" y="3567667"/>
            <a:ext cx="1335302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error.html</a:t>
            </a:r>
          </a:p>
        </p:txBody>
      </p:sp>
      <p:sp>
        <p:nvSpPr>
          <p:cNvPr id="115" name="TextBox 114"/>
          <p:cNvSpPr txBox="1"/>
          <p:nvPr/>
        </p:nvSpPr>
        <p:spPr>
          <a:xfrm>
            <a:off x="6660232" y="3926546"/>
            <a:ext cx="1728678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smtClean="0"/>
              <a:t>mksymlink.sh</a:t>
            </a:r>
            <a:endParaRPr lang="ru-RU" sz="2200" dirty="0"/>
          </a:p>
        </p:txBody>
      </p:sp>
      <p:cxnSp>
        <p:nvCxnSpPr>
          <p:cNvPr id="116" name="Соединительная линия уступом 115"/>
          <p:cNvCxnSpPr>
            <a:stCxn id="58" idx="3"/>
            <a:endCxn id="61" idx="1"/>
          </p:cNvCxnSpPr>
          <p:nvPr/>
        </p:nvCxnSpPr>
        <p:spPr>
          <a:xfrm>
            <a:off x="1559808" y="1203018"/>
            <a:ext cx="5113057" cy="430883"/>
          </a:xfrm>
          <a:prstGeom prst="bentConnector3">
            <a:avLst>
              <a:gd name="adj1" fmla="val 92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7" name="Соединительная линия уступом 116"/>
          <p:cNvCxnSpPr>
            <a:stCxn id="58" idx="3"/>
            <a:endCxn id="109" idx="1"/>
          </p:cNvCxnSpPr>
          <p:nvPr/>
        </p:nvCxnSpPr>
        <p:spPr>
          <a:xfrm>
            <a:off x="1559808" y="1203018"/>
            <a:ext cx="5090774" cy="785411"/>
          </a:xfrm>
          <a:prstGeom prst="bentConnector3">
            <a:avLst>
              <a:gd name="adj1" fmla="val 930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8" name="Соединительная линия уступом 117"/>
          <p:cNvCxnSpPr>
            <a:stCxn id="58" idx="3"/>
            <a:endCxn id="110" idx="1"/>
          </p:cNvCxnSpPr>
          <p:nvPr/>
        </p:nvCxnSpPr>
        <p:spPr>
          <a:xfrm>
            <a:off x="1559808" y="1203018"/>
            <a:ext cx="5100424" cy="1139933"/>
          </a:xfrm>
          <a:prstGeom prst="bentConnector3">
            <a:avLst>
              <a:gd name="adj1" fmla="val 9276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19" name="Соединительная линия уступом 118"/>
          <p:cNvCxnSpPr>
            <a:stCxn id="58" idx="3"/>
            <a:endCxn id="111" idx="1"/>
          </p:cNvCxnSpPr>
          <p:nvPr/>
        </p:nvCxnSpPr>
        <p:spPr>
          <a:xfrm>
            <a:off x="1559808" y="1203018"/>
            <a:ext cx="5100424" cy="1486338"/>
          </a:xfrm>
          <a:prstGeom prst="bentConnector3">
            <a:avLst>
              <a:gd name="adj1" fmla="val 92986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0" name="Соединительная линия уступом 119"/>
          <p:cNvCxnSpPr>
            <a:stCxn id="58" idx="3"/>
            <a:endCxn id="112" idx="1"/>
          </p:cNvCxnSpPr>
          <p:nvPr/>
        </p:nvCxnSpPr>
        <p:spPr>
          <a:xfrm>
            <a:off x="1559808" y="1203018"/>
            <a:ext cx="5110171" cy="1829235"/>
          </a:xfrm>
          <a:prstGeom prst="bentConnector3">
            <a:avLst>
              <a:gd name="adj1" fmla="val 92701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1" name="Соединительная линия уступом 120"/>
          <p:cNvCxnSpPr>
            <a:stCxn id="58" idx="3"/>
            <a:endCxn id="113" idx="1"/>
          </p:cNvCxnSpPr>
          <p:nvPr/>
        </p:nvCxnSpPr>
        <p:spPr>
          <a:xfrm>
            <a:off x="1559808" y="1203018"/>
            <a:ext cx="5113057" cy="2219472"/>
          </a:xfrm>
          <a:prstGeom prst="bentConnector3">
            <a:avLst>
              <a:gd name="adj1" fmla="val 9267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2" name="Соединительная линия уступом 121"/>
          <p:cNvCxnSpPr>
            <a:stCxn id="58" idx="3"/>
            <a:endCxn id="114" idx="1"/>
          </p:cNvCxnSpPr>
          <p:nvPr/>
        </p:nvCxnSpPr>
        <p:spPr>
          <a:xfrm>
            <a:off x="1559808" y="1203018"/>
            <a:ext cx="5112902" cy="2580093"/>
          </a:xfrm>
          <a:prstGeom prst="bentConnector3">
            <a:avLst>
              <a:gd name="adj1" fmla="val 92678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3" name="Соединительная линия уступом 122"/>
          <p:cNvCxnSpPr>
            <a:stCxn id="58" idx="3"/>
            <a:endCxn id="115" idx="1"/>
          </p:cNvCxnSpPr>
          <p:nvPr/>
        </p:nvCxnSpPr>
        <p:spPr>
          <a:xfrm>
            <a:off x="1559808" y="1203018"/>
            <a:ext cx="5100424" cy="2938972"/>
          </a:xfrm>
          <a:prstGeom prst="bentConnector3">
            <a:avLst>
              <a:gd name="adj1" fmla="val 92987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4" name="Соединительная линия уступом 123"/>
          <p:cNvCxnSpPr>
            <a:stCxn id="58" idx="3"/>
            <a:endCxn id="59" idx="3"/>
          </p:cNvCxnSpPr>
          <p:nvPr/>
        </p:nvCxnSpPr>
        <p:spPr>
          <a:xfrm flipH="1">
            <a:off x="1369847" y="1203018"/>
            <a:ext cx="189961" cy="430887"/>
          </a:xfrm>
          <a:prstGeom prst="bentConnector3">
            <a:avLst>
              <a:gd name="adj1" fmla="val -120340"/>
            </a:avLst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5" name="TextBox 124"/>
          <p:cNvSpPr txBox="1"/>
          <p:nvPr/>
        </p:nvSpPr>
        <p:spPr>
          <a:xfrm>
            <a:off x="1369200" y="4712613"/>
            <a:ext cx="761747" cy="43088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200" dirty="0" err="1" smtClean="0"/>
              <a:t>i.php</a:t>
            </a:r>
            <a:endParaRPr lang="ru-RU" sz="2200" dirty="0"/>
          </a:p>
        </p:txBody>
      </p:sp>
      <p:cxnSp>
        <p:nvCxnSpPr>
          <p:cNvPr id="126" name="Соединительная линия уступом 125"/>
          <p:cNvCxnSpPr>
            <a:stCxn id="59" idx="2"/>
            <a:endCxn id="125" idx="1"/>
          </p:cNvCxnSpPr>
          <p:nvPr/>
        </p:nvCxnSpPr>
        <p:spPr>
          <a:xfrm rot="16200000" flipH="1">
            <a:off x="-323398" y="3235458"/>
            <a:ext cx="3078709" cy="306488"/>
          </a:xfrm>
          <a:prstGeom prst="bentConnector2">
            <a:avLst/>
          </a:prstGeom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335049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/>
          <a:p>
            <a:r>
              <a:rPr lang="ru-RU" dirty="0" smtClean="0"/>
              <a:t>Доступ к участкам проекта</a:t>
            </a:r>
            <a:endParaRPr lang="ru-RU" dirty="0"/>
          </a:p>
        </p:txBody>
      </p:sp>
      <p:cxnSp>
        <p:nvCxnSpPr>
          <p:cNvPr id="15" name="Прямая соединительная линия 14"/>
          <p:cNvCxnSpPr/>
          <p:nvPr/>
        </p:nvCxnSpPr>
        <p:spPr>
          <a:xfrm>
            <a:off x="221706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/>
        </p:nvSpPr>
        <p:spPr>
          <a:xfrm>
            <a:off x="891153" y="1131590"/>
            <a:ext cx="614271" cy="76944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/>
              <a:t>a</a:t>
            </a:r>
            <a:r>
              <a:rPr lang="en-US" sz="2200" dirty="0" smtClean="0"/>
              <a:t>pp</a:t>
            </a:r>
          </a:p>
          <a:p>
            <a:pPr algn="ctr"/>
            <a:r>
              <a:rPr lang="en-US" sz="2200" dirty="0" err="1" smtClean="0"/>
              <a:t>io</a:t>
            </a:r>
            <a:endParaRPr lang="ru-RU" sz="2200" dirty="0"/>
          </a:p>
        </p:txBody>
      </p:sp>
      <p:sp>
        <p:nvSpPr>
          <p:cNvPr id="21" name="TextBox 20"/>
          <p:cNvSpPr txBox="1"/>
          <p:nvPr/>
        </p:nvSpPr>
        <p:spPr>
          <a:xfrm>
            <a:off x="467544" y="2069435"/>
            <a:ext cx="1461490" cy="212365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com</a:t>
            </a:r>
          </a:p>
          <a:p>
            <a:pPr algn="ctr"/>
            <a:r>
              <a:rPr lang="en-US" sz="2200" dirty="0" err="1" smtClean="0"/>
              <a:t>com.notice</a:t>
            </a:r>
            <a:endParaRPr lang="en-US" sz="2200" dirty="0" smtClean="0"/>
          </a:p>
          <a:p>
            <a:pPr algn="ctr"/>
            <a:r>
              <a:rPr lang="en-US" sz="2200" dirty="0" err="1" smtClean="0"/>
              <a:t>crm</a:t>
            </a:r>
            <a:endParaRPr lang="en-US" sz="2200" dirty="0" smtClean="0"/>
          </a:p>
          <a:p>
            <a:pPr algn="ctr"/>
            <a:r>
              <a:rPr lang="en-US" sz="2200" dirty="0" smtClean="0"/>
              <a:t>ticket</a:t>
            </a:r>
          </a:p>
          <a:p>
            <a:pPr algn="ctr"/>
            <a:r>
              <a:rPr lang="en-US" sz="2200" dirty="0" err="1" smtClean="0"/>
              <a:t>bmc.trade</a:t>
            </a:r>
            <a:endParaRPr lang="en-US" sz="2200" dirty="0" smtClean="0"/>
          </a:p>
          <a:p>
            <a:pPr algn="ctr"/>
            <a:r>
              <a:rPr lang="en-US" sz="2200" dirty="0" smtClean="0"/>
              <a:t>…</a:t>
            </a:r>
            <a:endParaRPr lang="ru-RU" sz="2200" dirty="0"/>
          </a:p>
        </p:txBody>
      </p:sp>
      <p:cxnSp>
        <p:nvCxnSpPr>
          <p:cNvPr id="18" name="Прямая соединительная линия 17"/>
          <p:cNvCxnSpPr/>
          <p:nvPr/>
        </p:nvCxnSpPr>
        <p:spPr>
          <a:xfrm>
            <a:off x="587350" y="1995686"/>
            <a:ext cx="1231106" cy="0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Кольцо 23"/>
          <p:cNvSpPr/>
          <p:nvPr/>
        </p:nvSpPr>
        <p:spPr>
          <a:xfrm>
            <a:off x="207305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5" name="TextBox 24"/>
          <p:cNvSpPr txBox="1"/>
          <p:nvPr/>
        </p:nvSpPr>
        <p:spPr>
          <a:xfrm>
            <a:off x="2290574" y="2161767"/>
            <a:ext cx="1298818" cy="144655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US" sz="2200" dirty="0" smtClean="0"/>
              <a:t>controller</a:t>
            </a:r>
          </a:p>
          <a:p>
            <a:pPr algn="ctr"/>
            <a:r>
              <a:rPr lang="en-US" sz="2200" dirty="0" smtClean="0"/>
              <a:t>class</a:t>
            </a:r>
          </a:p>
          <a:p>
            <a:pPr algn="ctr"/>
            <a:r>
              <a:rPr lang="en-US" sz="2200" dirty="0" smtClean="0"/>
              <a:t>model</a:t>
            </a:r>
          </a:p>
          <a:p>
            <a:pPr algn="ctr"/>
            <a:r>
              <a:rPr lang="en-US" sz="2200" dirty="0" smtClean="0"/>
              <a:t>view</a:t>
            </a:r>
            <a:endParaRPr lang="ru-RU" sz="2200" dirty="0"/>
          </a:p>
        </p:txBody>
      </p:sp>
      <p:cxnSp>
        <p:nvCxnSpPr>
          <p:cNvPr id="26" name="Прямая соединительная линия 25"/>
          <p:cNvCxnSpPr/>
          <p:nvPr/>
        </p:nvCxnSpPr>
        <p:spPr>
          <a:xfrm>
            <a:off x="3707904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Кольцо 26"/>
          <p:cNvSpPr/>
          <p:nvPr/>
        </p:nvSpPr>
        <p:spPr>
          <a:xfrm>
            <a:off x="3563888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3830590" y="1823212"/>
            <a:ext cx="1809983" cy="178510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ru-RU" sz="2200" dirty="0" smtClean="0"/>
              <a:t>папка</a:t>
            </a:r>
          </a:p>
          <a:p>
            <a:pPr algn="ctr"/>
            <a:r>
              <a:rPr lang="ru-RU" sz="2200" dirty="0" smtClean="0"/>
              <a:t>или</a:t>
            </a:r>
          </a:p>
          <a:p>
            <a:pPr algn="ctr"/>
            <a:r>
              <a:rPr lang="ru-RU" sz="2200" dirty="0" smtClean="0"/>
              <a:t>папки</a:t>
            </a:r>
          </a:p>
          <a:p>
            <a:pPr algn="ctr"/>
            <a:r>
              <a:rPr lang="ru-RU" sz="2200" dirty="0" smtClean="0"/>
              <a:t>разделяемые</a:t>
            </a:r>
          </a:p>
          <a:p>
            <a:pPr algn="ctr"/>
            <a:r>
              <a:rPr lang="ru-RU" sz="2200" dirty="0" smtClean="0"/>
              <a:t>точкой</a:t>
            </a:r>
            <a:endParaRPr lang="ru-RU" sz="2200" dirty="0"/>
          </a:p>
        </p:txBody>
      </p:sp>
      <p:cxnSp>
        <p:nvCxnSpPr>
          <p:cNvPr id="29" name="Прямая соединительная линия 28"/>
          <p:cNvCxnSpPr/>
          <p:nvPr/>
        </p:nvCxnSpPr>
        <p:spPr>
          <a:xfrm>
            <a:off x="577480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Кольцо 29"/>
          <p:cNvSpPr/>
          <p:nvPr/>
        </p:nvSpPr>
        <p:spPr>
          <a:xfrm>
            <a:off x="563079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1" name="TextBox 30"/>
          <p:cNvSpPr txBox="1"/>
          <p:nvPr/>
        </p:nvSpPr>
        <p:spPr>
          <a:xfrm>
            <a:off x="5990830" y="2331043"/>
            <a:ext cx="1015478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 smtClean="0"/>
              <a:t>имя файла</a:t>
            </a:r>
            <a:endParaRPr lang="ru-RU" sz="2200" dirty="0"/>
          </a:p>
        </p:txBody>
      </p:sp>
      <p:cxnSp>
        <p:nvCxnSpPr>
          <p:cNvPr id="32" name="Прямая соединительная линия 31"/>
          <p:cNvCxnSpPr/>
          <p:nvPr/>
        </p:nvCxnSpPr>
        <p:spPr>
          <a:xfrm>
            <a:off x="7236296" y="1131590"/>
            <a:ext cx="0" cy="3168352"/>
          </a:xfrm>
          <a:prstGeom prst="line">
            <a:avLst/>
          </a:prstGeom>
          <a:ln w="19050"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3" name="Кольцо 32"/>
          <p:cNvSpPr/>
          <p:nvPr/>
        </p:nvSpPr>
        <p:spPr>
          <a:xfrm>
            <a:off x="7092280" y="2583911"/>
            <a:ext cx="288032" cy="263709"/>
          </a:xfrm>
          <a:prstGeom prst="donut">
            <a:avLst/>
          </a:prstGeom>
          <a:ln>
            <a:solidFill>
              <a:schemeClr val="accent1">
                <a:lumMod val="40000"/>
                <a:lumOff val="60000"/>
              </a:schemeClr>
            </a:solidFill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34" name="TextBox 33"/>
          <p:cNvSpPr txBox="1"/>
          <p:nvPr/>
        </p:nvSpPr>
        <p:spPr>
          <a:xfrm>
            <a:off x="7380312" y="2331042"/>
            <a:ext cx="1303510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200" dirty="0"/>
              <a:t>и</a:t>
            </a:r>
            <a:r>
              <a:rPr lang="ru-RU" sz="2200" dirty="0" smtClean="0"/>
              <a:t>мя функции</a:t>
            </a:r>
            <a:endParaRPr lang="ru-RU" sz="2200" dirty="0"/>
          </a:p>
        </p:txBody>
      </p:sp>
      <p:sp>
        <p:nvSpPr>
          <p:cNvPr id="22" name="TextBox 21"/>
          <p:cNvSpPr txBox="1"/>
          <p:nvPr/>
        </p:nvSpPr>
        <p:spPr>
          <a:xfrm>
            <a:off x="7454161" y="1131590"/>
            <a:ext cx="1155811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2">
                    <a:lumMod val="60000"/>
                    <a:lumOff val="40000"/>
                  </a:schemeClr>
                </a:solidFill>
              </a:rPr>
              <a:t>т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олько для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class</a:t>
            </a:r>
            <a:r>
              <a:rPr lang="ru-RU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 и </a:t>
            </a:r>
            <a:r>
              <a:rPr lang="en-US" dirty="0" smtClean="0">
                <a:solidFill>
                  <a:schemeClr val="accent2">
                    <a:lumMod val="60000"/>
                    <a:lumOff val="40000"/>
                  </a:schemeClr>
                </a:solidFill>
              </a:rPr>
              <a:t>model</a:t>
            </a:r>
            <a:endParaRPr lang="ru-RU" dirty="0">
              <a:solidFill>
                <a:schemeClr val="accent2">
                  <a:lumMod val="60000"/>
                  <a:lumOff val="40000"/>
                </a:schemeClr>
              </a:solidFill>
            </a:endParaRPr>
          </a:p>
        </p:txBody>
      </p:sp>
      <p:sp>
        <p:nvSpPr>
          <p:cNvPr id="36" name="TextBox 35"/>
          <p:cNvSpPr txBox="1"/>
          <p:nvPr/>
        </p:nvSpPr>
        <p:spPr>
          <a:xfrm>
            <a:off x="2591780" y="4227934"/>
            <a:ext cx="3960440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dirty="0" err="1" smtClean="0"/>
              <a:t>app.model.hello.world</a:t>
            </a:r>
            <a:endParaRPr lang="en-US" dirty="0" smtClean="0"/>
          </a:p>
          <a:p>
            <a:pPr algn="ctr"/>
            <a:r>
              <a:rPr lang="en-US" dirty="0" smtClean="0"/>
              <a:t>com.class.cms.widgets.dbsearch2</a:t>
            </a:r>
          </a:p>
          <a:p>
            <a:pPr algn="ctr"/>
            <a:r>
              <a:rPr lang="en-US" dirty="0" err="1" smtClean="0"/>
              <a:t>io.view.global.anyfile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771376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 descr="C:\Users\Администратор\Desktop\Без имени-5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86618" y="3072184"/>
            <a:ext cx="3776208" cy="19607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Администратор\Desktop\Без имени-2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551" y="2139702"/>
            <a:ext cx="3268650" cy="253028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5952054" y="137220"/>
            <a:ext cx="188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testController.php</a:t>
            </a:r>
            <a:endParaRPr lang="ru-RU" dirty="0"/>
          </a:p>
        </p:txBody>
      </p:sp>
      <p:sp>
        <p:nvSpPr>
          <p:cNvPr id="16" name="TextBox 15"/>
          <p:cNvSpPr txBox="1"/>
          <p:nvPr/>
        </p:nvSpPr>
        <p:spPr>
          <a:xfrm>
            <a:off x="4691353" y="2656719"/>
            <a:ext cx="376673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app.view.test.example</a:t>
            </a:r>
            <a:r>
              <a:rPr lang="en-US" dirty="0" smtClean="0"/>
              <a:t> (example.html)</a:t>
            </a:r>
            <a:endParaRPr lang="ru-RU" dirty="0"/>
          </a:p>
        </p:txBody>
      </p:sp>
      <p:pic>
        <p:nvPicPr>
          <p:cNvPr id="2053" name="Picture 5" descr="C:\Users\Администратор\Desktop\Без имени-6.pn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478" y="552684"/>
            <a:ext cx="3141348" cy="19607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6" descr="C:\Users\Администратор\Desktop\Без имени-3.png"/>
          <p:cNvPicPr>
            <a:picLocks noChangeAspect="1" noChangeArrowheads="1"/>
          </p:cNvPicPr>
          <p:nvPr/>
        </p:nvPicPr>
        <p:blipFill rotWithShape="1"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2237"/>
          <a:stretch/>
        </p:blipFill>
        <p:spPr bwMode="auto">
          <a:xfrm>
            <a:off x="323528" y="792395"/>
            <a:ext cx="412914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1833328" y="1231839"/>
            <a:ext cx="2225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http://site.kz/test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64" name="Соединительная линия уступом 2063"/>
          <p:cNvCxnSpPr>
            <a:stCxn id="2060" idx="3"/>
            <a:endCxn id="2053" idx="1"/>
          </p:cNvCxnSpPr>
          <p:nvPr/>
        </p:nvCxnSpPr>
        <p:spPr>
          <a:xfrm>
            <a:off x="4452672" y="1211495"/>
            <a:ext cx="868806" cy="321589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6" name="Соединительная линия уступом 2065"/>
          <p:cNvCxnSpPr>
            <a:stCxn id="12" idx="6"/>
            <a:endCxn id="2052" idx="3"/>
          </p:cNvCxnSpPr>
          <p:nvPr/>
        </p:nvCxnSpPr>
        <p:spPr>
          <a:xfrm>
            <a:off x="7832249" y="1762450"/>
            <a:ext cx="630577" cy="2290134"/>
          </a:xfrm>
          <a:prstGeom prst="bentConnector3">
            <a:avLst>
              <a:gd name="adj1" fmla="val 136253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Соединительная линия уступом 2068"/>
          <p:cNvCxnSpPr>
            <a:stCxn id="2052" idx="1"/>
            <a:endCxn id="2051" idx="3"/>
          </p:cNvCxnSpPr>
          <p:nvPr/>
        </p:nvCxnSpPr>
        <p:spPr>
          <a:xfrm rot="10800000">
            <a:off x="3808202" y="3404846"/>
            <a:ext cx="878417" cy="647738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Кольцо 11"/>
          <p:cNvSpPr/>
          <p:nvPr/>
        </p:nvSpPr>
        <p:spPr>
          <a:xfrm>
            <a:off x="7544217" y="1630595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2810257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5952054" y="137220"/>
            <a:ext cx="188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testController.php</a:t>
            </a:r>
            <a:endParaRPr lang="ru-RU" dirty="0"/>
          </a:p>
        </p:txBody>
      </p:sp>
      <p:pic>
        <p:nvPicPr>
          <p:cNvPr id="2053" name="Picture 5" descr="C:\Users\Администратор\Desktop\Без имени-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21478" y="552684"/>
            <a:ext cx="3141348" cy="1960799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60" name="Picture 6" descr="C:\Users\Администратор\Desktop\Без имени-3.png"/>
          <p:cNvPicPr>
            <a:picLocks noChangeAspect="1" noChangeArrowheads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" r="42237"/>
          <a:stretch/>
        </p:blipFill>
        <p:spPr bwMode="auto">
          <a:xfrm>
            <a:off x="323528" y="792395"/>
            <a:ext cx="4129144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6" name="TextBox 45"/>
          <p:cNvSpPr txBox="1"/>
          <p:nvPr/>
        </p:nvSpPr>
        <p:spPr>
          <a:xfrm>
            <a:off x="1833328" y="1231839"/>
            <a:ext cx="222528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http://site.kz/test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cxnSp>
        <p:nvCxnSpPr>
          <p:cNvPr id="2064" name="Соединительная линия уступом 2063"/>
          <p:cNvCxnSpPr>
            <a:stCxn id="2060" idx="3"/>
            <a:endCxn id="2053" idx="1"/>
          </p:cNvCxnSpPr>
          <p:nvPr/>
        </p:nvCxnSpPr>
        <p:spPr>
          <a:xfrm>
            <a:off x="4452672" y="1211495"/>
            <a:ext cx="868806" cy="321589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6" name="Соединительная линия уступом 2065"/>
          <p:cNvCxnSpPr>
            <a:endCxn id="12" idx="3"/>
          </p:cNvCxnSpPr>
          <p:nvPr/>
        </p:nvCxnSpPr>
        <p:spPr>
          <a:xfrm rot="16200000" flipH="1">
            <a:off x="6930783" y="2823399"/>
            <a:ext cx="1821993" cy="405951"/>
          </a:xfrm>
          <a:prstGeom prst="bentConnector4">
            <a:avLst>
              <a:gd name="adj1" fmla="val 37762"/>
              <a:gd name="adj2" fmla="val 251019"/>
            </a:avLst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69" name="Соединительная линия уступом 2068"/>
          <p:cNvCxnSpPr>
            <a:stCxn id="12" idx="1"/>
            <a:endCxn id="13" idx="3"/>
          </p:cNvCxnSpPr>
          <p:nvPr/>
        </p:nvCxnSpPr>
        <p:spPr>
          <a:xfrm rot="10800000">
            <a:off x="3750732" y="3420110"/>
            <a:ext cx="1988815" cy="517263"/>
          </a:xfrm>
          <a:prstGeom prst="bentConnector3">
            <a:avLst/>
          </a:prstGeom>
          <a:ln w="38100"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739546" y="3075806"/>
            <a:ext cx="2305209" cy="172313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" name="Picture 5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0371" y="2209238"/>
            <a:ext cx="3240360" cy="2421742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" name="Picture 4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82379" y="2922111"/>
            <a:ext cx="1901389" cy="15436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2" name="Кольцо 21"/>
          <p:cNvSpPr/>
          <p:nvPr/>
        </p:nvSpPr>
        <p:spPr>
          <a:xfrm>
            <a:off x="7494788" y="1851670"/>
            <a:ext cx="288032" cy="263709"/>
          </a:xfrm>
          <a:prstGeom prst="donut">
            <a:avLst/>
          </a:prstGeom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38641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3631903" y="267494"/>
            <a:ext cx="1880195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testController.php</a:t>
            </a:r>
            <a:endParaRPr lang="ru-RU" dirty="0"/>
          </a:p>
        </p:txBody>
      </p:sp>
      <p:pic>
        <p:nvPicPr>
          <p:cNvPr id="2053" name="Picture 5" descr="C:\Users\Администратор\Desktop\Без имени-6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81900" y="771550"/>
            <a:ext cx="6580201" cy="4107298"/>
          </a:xfrm>
          <a:prstGeom prst="rect">
            <a:avLst/>
          </a:prstGeom>
          <a:ln>
            <a:noFill/>
          </a:ln>
          <a:effectLst>
            <a:outerShdw blurRad="190500" algn="tl" rotWithShape="0">
              <a:srgbClr val="000000">
                <a:alpha val="70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311996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Controller</a:t>
            </a:r>
            <a:endParaRPr lang="ru-RU" dirty="0"/>
          </a:p>
        </p:txBody>
      </p:sp>
      <p:sp>
        <p:nvSpPr>
          <p:cNvPr id="4" name="TextBox 3"/>
          <p:cNvSpPr txBox="1"/>
          <p:nvPr/>
        </p:nvSpPr>
        <p:spPr>
          <a:xfrm>
            <a:off x="467544" y="987574"/>
            <a:ext cx="820891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 smtClean="0"/>
              <a:t>Обработчик </a:t>
            </a:r>
            <a:r>
              <a:rPr lang="en-US" dirty="0" smtClean="0"/>
              <a:t>URL</a:t>
            </a:r>
            <a:endParaRPr lang="ru-RU" dirty="0"/>
          </a:p>
        </p:txBody>
      </p:sp>
      <p:sp>
        <p:nvSpPr>
          <p:cNvPr id="6" name="TextBox 5"/>
          <p:cNvSpPr txBox="1"/>
          <p:nvPr/>
        </p:nvSpPr>
        <p:spPr>
          <a:xfrm>
            <a:off x="688565" y="3459653"/>
            <a:ext cx="7766870" cy="147732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actionHelloWorld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(…){…}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mainController.php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actionWorld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(…){…}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helloController.php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unction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actionIndex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(…){…} in 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helloWorldController.php</a:t>
            </a:r>
            <a:endParaRPr lang="en-US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en-US" dirty="0">
                <a:latin typeface="Courier New" pitchFamily="49" charset="0"/>
                <a:cs typeface="Courier New" pitchFamily="49" charset="0"/>
              </a:rPr>
              <a:t>function </a:t>
            </a:r>
            <a:r>
              <a:rPr lang="en-US" dirty="0" err="1">
                <a:latin typeface="Courier New" pitchFamily="49" charset="0"/>
                <a:cs typeface="Courier New" pitchFamily="49" charset="0"/>
              </a:rPr>
              <a:t>actionIndex</a:t>
            </a:r>
            <a:r>
              <a:rPr lang="en-US" dirty="0">
                <a:latin typeface="Courier New" pitchFamily="49" charset="0"/>
                <a:cs typeface="Courier New" pitchFamily="49" charset="0"/>
              </a:rPr>
              <a:t>(…){…} in </a:t>
            </a:r>
            <a:r>
              <a:rPr lang="en-US" dirty="0" smtClean="0">
                <a:latin typeface="Courier New" pitchFamily="49" charset="0"/>
                <a:cs typeface="Courier New" pitchFamily="49" charset="0"/>
              </a:rPr>
              <a:t>hello/</a:t>
            </a:r>
            <a:r>
              <a:rPr lang="en-US" dirty="0" err="1" smtClean="0">
                <a:latin typeface="Courier New" pitchFamily="49" charset="0"/>
                <a:cs typeface="Courier New" pitchFamily="49" charset="0"/>
              </a:rPr>
              <a:t>worldController.php</a:t>
            </a:r>
            <a:endParaRPr lang="ru-RU" dirty="0" smtClean="0">
              <a:latin typeface="Courier New" pitchFamily="49" charset="0"/>
              <a:cs typeface="Courier New" pitchFamily="49" charset="0"/>
            </a:endParaRPr>
          </a:p>
          <a:p>
            <a:r>
              <a:rPr lang="ru-RU" dirty="0" smtClean="0">
                <a:latin typeface="Courier New" pitchFamily="49" charset="0"/>
                <a:cs typeface="Courier New" pitchFamily="49" charset="0"/>
              </a:rPr>
              <a:t>условия в перечисленных файлах</a:t>
            </a:r>
            <a:endParaRPr lang="ru-RU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027" name="Picture 3" descr="C:\Users\Администратор\Desktop\Без имени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44" y="1409514"/>
            <a:ext cx="7148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7" name="TextBox 6"/>
          <p:cNvSpPr txBox="1"/>
          <p:nvPr/>
        </p:nvSpPr>
        <p:spPr>
          <a:xfrm>
            <a:off x="2550437" y="1851670"/>
            <a:ext cx="286969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http://site.kz/helloWorld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  <p:pic>
        <p:nvPicPr>
          <p:cNvPr id="11" name="Picture 3" descr="C:\Users\Администратор\Desktop\Без имени-3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97744" y="2283718"/>
            <a:ext cx="7148513" cy="83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2" name="Правая фигурная скобка 11"/>
          <p:cNvSpPr/>
          <p:nvPr/>
        </p:nvSpPr>
        <p:spPr>
          <a:xfrm rot="5400000">
            <a:off x="4617719" y="2454023"/>
            <a:ext cx="504056" cy="1315574"/>
          </a:xfrm>
          <a:prstGeom prst="rightBrace">
            <a:avLst>
              <a:gd name="adj1" fmla="val 10553"/>
              <a:gd name="adj2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5" name="Правая фигурная скобка 4"/>
          <p:cNvSpPr/>
          <p:nvPr/>
        </p:nvSpPr>
        <p:spPr>
          <a:xfrm rot="5400000">
            <a:off x="4535996" y="1671650"/>
            <a:ext cx="504056" cy="1152128"/>
          </a:xfrm>
          <a:prstGeom prst="rightBrace">
            <a:avLst>
              <a:gd name="adj1" fmla="val 10553"/>
              <a:gd name="adj2" fmla="val 50000"/>
            </a:avLst>
          </a:prstGeom>
          <a:ln w="19050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TextBox 12"/>
          <p:cNvSpPr txBox="1"/>
          <p:nvPr/>
        </p:nvSpPr>
        <p:spPr>
          <a:xfrm>
            <a:off x="2576580" y="2725874"/>
            <a:ext cx="297709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 smtClean="0">
                <a:latin typeface="Courier New" pitchFamily="49" charset="0"/>
                <a:cs typeface="Courier New" pitchFamily="49" charset="0"/>
              </a:rPr>
              <a:t>http://site.kz/hello/world</a:t>
            </a:r>
            <a:endParaRPr lang="ru-RU" sz="1400" dirty="0">
              <a:latin typeface="Courier New" pitchFamily="49" charset="0"/>
              <a:cs typeface="Courier New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928932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420</TotalTime>
  <Words>632</Words>
  <Application>Microsoft Office PowerPoint</Application>
  <PresentationFormat>Экран (16:9)</PresentationFormat>
  <Paragraphs>167</Paragraphs>
  <Slides>26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26</vt:i4>
      </vt:variant>
    </vt:vector>
  </HeadingPairs>
  <TitlesOfParts>
    <vt:vector size="27" baseType="lpstr">
      <vt:lpstr>Тема Office</vt:lpstr>
      <vt:lpstr>IO Framework</vt:lpstr>
      <vt:lpstr>Список уроков</vt:lpstr>
      <vt:lpstr>Не забываем про написание документации по данному уроку!!!</vt:lpstr>
      <vt:lpstr>Структура проекта</vt:lpstr>
      <vt:lpstr>Доступ к участкам проекта</vt:lpstr>
      <vt:lpstr>Презентация PowerPoint</vt:lpstr>
      <vt:lpstr>Презентация PowerPoint</vt:lpstr>
      <vt:lpstr>Презентация PowerPoint</vt:lpstr>
      <vt:lpstr>Controller</vt:lpstr>
      <vt:lpstr>Controller</vt:lpstr>
      <vt:lpstr>Controller</vt:lpstr>
      <vt:lpstr>Функция v_dump()</vt:lpstr>
      <vt:lpstr>Функция n_dump()</vt:lpstr>
      <vt:lpstr>Функция v2_dump()</vt:lpstr>
      <vt:lpstr>Функция xarr()</vt:lpstr>
      <vt:lpstr>Функция xarrj()</vt:lpstr>
      <vt:lpstr>Функция xadd()</vt:lpstr>
      <vt:lpstr>Функции xget() и xpost()</vt:lpstr>
      <vt:lpstr>Функция parseUrl()</vt:lpstr>
      <vt:lpstr>Глобальная переменная $ioProjects</vt:lpstr>
      <vt:lpstr>Глобальная переменная $ioSession</vt:lpstr>
      <vt:lpstr>Глобальная переменная $iodb</vt:lpstr>
      <vt:lpstr>Глоб. переменные $ioHash и $ioXCache</vt:lpstr>
      <vt:lpstr>functions.php</vt:lpstr>
      <vt:lpstr>Предыдущая практика</vt:lpstr>
      <vt:lpstr>Практика</vt:lpstr>
    </vt:vector>
  </TitlesOfParts>
  <Company>SPecialiST RePack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IO Framework</dc:title>
  <dc:creator>Администратор</dc:creator>
  <cp:lastModifiedBy>Администратор</cp:lastModifiedBy>
  <cp:revision>136</cp:revision>
  <dcterms:created xsi:type="dcterms:W3CDTF">2018-01-03T03:29:07Z</dcterms:created>
  <dcterms:modified xsi:type="dcterms:W3CDTF">2018-02-15T10:36:50Z</dcterms:modified>
</cp:coreProperties>
</file>